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2"/>
  </p:notesMasterIdLst>
  <p:sldIdLst>
    <p:sldId id="256" r:id="rId5"/>
    <p:sldId id="372" r:id="rId6"/>
    <p:sldId id="373" r:id="rId7"/>
    <p:sldId id="361" r:id="rId8"/>
    <p:sldId id="362" r:id="rId9"/>
    <p:sldId id="363" r:id="rId10"/>
    <p:sldId id="374" r:id="rId11"/>
    <p:sldId id="364" r:id="rId12"/>
    <p:sldId id="376" r:id="rId13"/>
    <p:sldId id="365" r:id="rId14"/>
    <p:sldId id="366" r:id="rId15"/>
    <p:sldId id="367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6" r:id="rId25"/>
    <p:sldId id="385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96" r:id="rId36"/>
    <p:sldId id="397" r:id="rId37"/>
    <p:sldId id="398" r:id="rId38"/>
    <p:sldId id="399" r:id="rId39"/>
    <p:sldId id="400" r:id="rId40"/>
    <p:sldId id="406" r:id="rId41"/>
    <p:sldId id="401" r:id="rId42"/>
    <p:sldId id="408" r:id="rId43"/>
    <p:sldId id="402" r:id="rId44"/>
    <p:sldId id="403" r:id="rId45"/>
    <p:sldId id="404" r:id="rId46"/>
    <p:sldId id="405" r:id="rId47"/>
    <p:sldId id="409" r:id="rId48"/>
    <p:sldId id="410" r:id="rId49"/>
    <p:sldId id="411" r:id="rId50"/>
    <p:sldId id="421" r:id="rId51"/>
    <p:sldId id="412" r:id="rId52"/>
    <p:sldId id="422" r:id="rId53"/>
    <p:sldId id="413" r:id="rId54"/>
    <p:sldId id="423" r:id="rId55"/>
    <p:sldId id="414" r:id="rId56"/>
    <p:sldId id="424" r:id="rId57"/>
    <p:sldId id="426" r:id="rId58"/>
    <p:sldId id="427" r:id="rId59"/>
    <p:sldId id="428" r:id="rId60"/>
    <p:sldId id="429" r:id="rId61"/>
    <p:sldId id="430" r:id="rId62"/>
    <p:sldId id="432" r:id="rId63"/>
    <p:sldId id="434" r:id="rId64"/>
    <p:sldId id="436" r:id="rId65"/>
    <p:sldId id="435" r:id="rId66"/>
    <p:sldId id="433" r:id="rId67"/>
    <p:sldId id="442" r:id="rId68"/>
    <p:sldId id="443" r:id="rId69"/>
    <p:sldId id="444" r:id="rId70"/>
    <p:sldId id="445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59DD83F-C3DE-6ACA-D461-4E3A91B3312A}" name="CARLOS ALBERTO PEREIRA DA SILVA" initials="CAPDS" userId="CARLOS ALBERTO PEREIRA DA SILVA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9E607-812F-4E30-B7F4-D12C7B08C080}" v="1" dt="2023-05-31T17:14:08.108"/>
    <p1510:client id="{23E355DB-AB96-4943-986A-22E9AB7C1467}" v="1" dt="2023-05-24T17:03:15.755"/>
    <p1510:client id="{2DA85243-4A4E-4428-98AA-ECC54E5E245F}" v="1" dt="2023-06-04T20:13:24.429"/>
    <p1510:client id="{4F4332A5-56D7-4544-8118-22769B4B6DB8}" v="1" dt="2023-05-31T17:29:32.217"/>
    <p1510:client id="{5AD84DCA-6B90-4A4C-AEE3-ED96E543656A}" v="6" dt="2023-05-31T17:35:03.720"/>
    <p1510:client id="{958C55EF-DE9F-4858-A2F5-FCBC6A114CB7}" v="16" dt="2023-05-31T17:32:53.146"/>
    <p1510:client id="{A3A0012F-B546-4B86-9534-8F4272793A66}" v="6" dt="2023-05-31T17:29:40.566"/>
    <p1510:client id="{A93DBBF3-721A-4D58-A48E-368AED84C3FB}" v="7" dt="2023-06-04T20:42:42.601"/>
    <p1510:client id="{AC4D0325-81CE-C95B-5CB1-55E3070B7221}" v="3" dt="2023-05-31T16:28:13.519"/>
    <p1510:client id="{B1841753-C8C6-4C55-B20B-8DF6B6CC1DF3}" v="3" dt="2023-05-31T17:32:58.455"/>
    <p1510:client id="{CE56E7A6-B8F2-4B73-A630-AC0DCB6F8165}" v="5" dt="2023-05-31T16:48:40.370"/>
    <p1510:client id="{DF2A70C2-1496-4430-BBD6-60AFE1214D57}" v="2" dt="2023-05-31T17:04:21.616"/>
    <p1510:client id="{E45376F0-E2CC-4FCC-83D1-82AE3A64EEE1}" v="3" dt="2023-05-31T16:35:40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viewProps" Target="viewProps.xml"/><Relationship Id="rId79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YARA MIRANDA DE CAMPOS" userId="S::layara.campos@etec.sp.gov.br::39e9229b-6675-4c2e-a911-528aba68a847" providerId="AD" clId="Web-{958C55EF-DE9F-4858-A2F5-FCBC6A114CB7}"/>
    <pc:docChg chg="modSld">
      <pc:chgData name="LAYARA MIRANDA DE CAMPOS" userId="S::layara.campos@etec.sp.gov.br::39e9229b-6675-4c2e-a911-528aba68a847" providerId="AD" clId="Web-{958C55EF-DE9F-4858-A2F5-FCBC6A114CB7}" dt="2023-05-31T17:32:53.146" v="15" actId="1076"/>
      <pc:docMkLst>
        <pc:docMk/>
      </pc:docMkLst>
      <pc:sldChg chg="modSp">
        <pc:chgData name="LAYARA MIRANDA DE CAMPOS" userId="S::layara.campos@etec.sp.gov.br::39e9229b-6675-4c2e-a911-528aba68a847" providerId="AD" clId="Web-{958C55EF-DE9F-4858-A2F5-FCBC6A114CB7}" dt="2023-05-31T16:50:36.684" v="1" actId="14100"/>
        <pc:sldMkLst>
          <pc:docMk/>
          <pc:sldMk cId="1619626585" sldId="408"/>
        </pc:sldMkLst>
        <pc:picChg chg="mod">
          <ac:chgData name="LAYARA MIRANDA DE CAMPOS" userId="S::layara.campos@etec.sp.gov.br::39e9229b-6675-4c2e-a911-528aba68a847" providerId="AD" clId="Web-{958C55EF-DE9F-4858-A2F5-FCBC6A114CB7}" dt="2023-05-31T16:50:36.684" v="1" actId="14100"/>
          <ac:picMkLst>
            <pc:docMk/>
            <pc:sldMk cId="1619626585" sldId="408"/>
            <ac:picMk id="3" creationId="{520B6C44-5864-47EC-8454-FAA42F5C1F32}"/>
          </ac:picMkLst>
        </pc:picChg>
      </pc:sldChg>
      <pc:sldChg chg="modSp">
        <pc:chgData name="LAYARA MIRANDA DE CAMPOS" userId="S::layara.campos@etec.sp.gov.br::39e9229b-6675-4c2e-a911-528aba68a847" providerId="AD" clId="Web-{958C55EF-DE9F-4858-A2F5-FCBC6A114CB7}" dt="2023-05-31T16:55:30.364" v="3" actId="1076"/>
        <pc:sldMkLst>
          <pc:docMk/>
          <pc:sldMk cId="1933804557" sldId="432"/>
        </pc:sldMkLst>
        <pc:picChg chg="mod">
          <ac:chgData name="LAYARA MIRANDA DE CAMPOS" userId="S::layara.campos@etec.sp.gov.br::39e9229b-6675-4c2e-a911-528aba68a847" providerId="AD" clId="Web-{958C55EF-DE9F-4858-A2F5-FCBC6A114CB7}" dt="2023-05-31T16:55:30.364" v="3" actId="1076"/>
          <ac:picMkLst>
            <pc:docMk/>
            <pc:sldMk cId="1933804557" sldId="432"/>
            <ac:picMk id="3" creationId="{6BABF951-5C98-F320-2A6A-F9E82040B3C0}"/>
          </ac:picMkLst>
        </pc:picChg>
      </pc:sldChg>
      <pc:sldChg chg="modSp">
        <pc:chgData name="LAYARA MIRANDA DE CAMPOS" userId="S::layara.campos@etec.sp.gov.br::39e9229b-6675-4c2e-a911-528aba68a847" providerId="AD" clId="Web-{958C55EF-DE9F-4858-A2F5-FCBC6A114CB7}" dt="2023-05-31T17:21:33.705" v="14" actId="1076"/>
        <pc:sldMkLst>
          <pc:docMk/>
          <pc:sldMk cId="987147508" sldId="434"/>
        </pc:sldMkLst>
        <pc:picChg chg="mod">
          <ac:chgData name="LAYARA MIRANDA DE CAMPOS" userId="S::layara.campos@etec.sp.gov.br::39e9229b-6675-4c2e-a911-528aba68a847" providerId="AD" clId="Web-{958C55EF-DE9F-4858-A2F5-FCBC6A114CB7}" dt="2023-05-31T17:21:33.705" v="14" actId="1076"/>
          <ac:picMkLst>
            <pc:docMk/>
            <pc:sldMk cId="987147508" sldId="434"/>
            <ac:picMk id="4" creationId="{1BA97108-EECE-9B71-9D56-305D529A7DC2}"/>
          </ac:picMkLst>
        </pc:picChg>
      </pc:sldChg>
      <pc:sldChg chg="modSp">
        <pc:chgData name="LAYARA MIRANDA DE CAMPOS" userId="S::layara.campos@etec.sp.gov.br::39e9229b-6675-4c2e-a911-528aba68a847" providerId="AD" clId="Web-{958C55EF-DE9F-4858-A2F5-FCBC6A114CB7}" dt="2023-05-31T17:32:53.146" v="15" actId="1076"/>
        <pc:sldMkLst>
          <pc:docMk/>
          <pc:sldMk cId="2703456528" sldId="435"/>
        </pc:sldMkLst>
        <pc:picChg chg="mod">
          <ac:chgData name="LAYARA MIRANDA DE CAMPOS" userId="S::layara.campos@etec.sp.gov.br::39e9229b-6675-4c2e-a911-528aba68a847" providerId="AD" clId="Web-{958C55EF-DE9F-4858-A2F5-FCBC6A114CB7}" dt="2023-05-31T17:32:53.146" v="15" actId="1076"/>
          <ac:picMkLst>
            <pc:docMk/>
            <pc:sldMk cId="2703456528" sldId="435"/>
            <ac:picMk id="5" creationId="{B6AB7082-46AC-F871-CE8E-E09764896220}"/>
          </ac:picMkLst>
        </pc:picChg>
      </pc:sldChg>
      <pc:sldChg chg="modSp">
        <pc:chgData name="LAYARA MIRANDA DE CAMPOS" userId="S::layara.campos@etec.sp.gov.br::39e9229b-6675-4c2e-a911-528aba68a847" providerId="AD" clId="Web-{958C55EF-DE9F-4858-A2F5-FCBC6A114CB7}" dt="2023-05-31T17:05:11.834" v="10" actId="14100"/>
        <pc:sldMkLst>
          <pc:docMk/>
          <pc:sldMk cId="4206586549" sldId="444"/>
        </pc:sldMkLst>
        <pc:picChg chg="mod">
          <ac:chgData name="LAYARA MIRANDA DE CAMPOS" userId="S::layara.campos@etec.sp.gov.br::39e9229b-6675-4c2e-a911-528aba68a847" providerId="AD" clId="Web-{958C55EF-DE9F-4858-A2F5-FCBC6A114CB7}" dt="2023-05-31T17:05:11.834" v="10" actId="14100"/>
          <ac:picMkLst>
            <pc:docMk/>
            <pc:sldMk cId="4206586549" sldId="444"/>
            <ac:picMk id="3" creationId="{9F1756BC-3449-7E16-8A89-DE7D56459B54}"/>
          </ac:picMkLst>
        </pc:picChg>
      </pc:sldChg>
      <pc:sldChg chg="modSp">
        <pc:chgData name="LAYARA MIRANDA DE CAMPOS" userId="S::layara.campos@etec.sp.gov.br::39e9229b-6675-4c2e-a911-528aba68a847" providerId="AD" clId="Web-{958C55EF-DE9F-4858-A2F5-FCBC6A114CB7}" dt="2023-05-31T17:05:20.115" v="12" actId="1076"/>
        <pc:sldMkLst>
          <pc:docMk/>
          <pc:sldMk cId="4260394868" sldId="445"/>
        </pc:sldMkLst>
        <pc:picChg chg="mod">
          <ac:chgData name="LAYARA MIRANDA DE CAMPOS" userId="S::layara.campos@etec.sp.gov.br::39e9229b-6675-4c2e-a911-528aba68a847" providerId="AD" clId="Web-{958C55EF-DE9F-4858-A2F5-FCBC6A114CB7}" dt="2023-05-31T17:05:20.115" v="12" actId="1076"/>
          <ac:picMkLst>
            <pc:docMk/>
            <pc:sldMk cId="4260394868" sldId="445"/>
            <ac:picMk id="3" creationId="{3F70AB7E-B66D-A189-0536-0EC536696EFA}"/>
          </ac:picMkLst>
        </pc:picChg>
      </pc:sldChg>
    </pc:docChg>
  </pc:docChgLst>
  <pc:docChgLst>
    <pc:chgData name="TIAGO BRYAN RAMOS DE OLIVEIRA" userId="S::tiago.oliveira270@etec.sp.gov.br::3e23902a-af62-4414-bcd4-31af2b9bc2a9" providerId="AD" clId="Web-{2DA85243-4A4E-4428-98AA-ECC54E5E245F}"/>
    <pc:docChg chg="modSld">
      <pc:chgData name="TIAGO BRYAN RAMOS DE OLIVEIRA" userId="S::tiago.oliveira270@etec.sp.gov.br::3e23902a-af62-4414-bcd4-31af2b9bc2a9" providerId="AD" clId="Web-{2DA85243-4A4E-4428-98AA-ECC54E5E245F}" dt="2023-06-04T20:13:24.429" v="0" actId="1076"/>
      <pc:docMkLst>
        <pc:docMk/>
      </pc:docMkLst>
      <pc:sldChg chg="modSp">
        <pc:chgData name="TIAGO BRYAN RAMOS DE OLIVEIRA" userId="S::tiago.oliveira270@etec.sp.gov.br::3e23902a-af62-4414-bcd4-31af2b9bc2a9" providerId="AD" clId="Web-{2DA85243-4A4E-4428-98AA-ECC54E5E245F}" dt="2023-06-04T20:13:24.429" v="0" actId="1076"/>
        <pc:sldMkLst>
          <pc:docMk/>
          <pc:sldMk cId="1933804557" sldId="432"/>
        </pc:sldMkLst>
        <pc:picChg chg="mod">
          <ac:chgData name="TIAGO BRYAN RAMOS DE OLIVEIRA" userId="S::tiago.oliveira270@etec.sp.gov.br::3e23902a-af62-4414-bcd4-31af2b9bc2a9" providerId="AD" clId="Web-{2DA85243-4A4E-4428-98AA-ECC54E5E245F}" dt="2023-06-04T20:13:24.429" v="0" actId="1076"/>
          <ac:picMkLst>
            <pc:docMk/>
            <pc:sldMk cId="1933804557" sldId="432"/>
            <ac:picMk id="3" creationId="{6BABF951-5C98-F320-2A6A-F9E82040B3C0}"/>
          </ac:picMkLst>
        </pc:picChg>
      </pc:sldChg>
    </pc:docChg>
  </pc:docChgLst>
  <pc:docChgLst>
    <pc:chgData name="LETICIA BORGES DA SILVA" userId="S::leticia.silva2117@etec.sp.gov.br::741f65a9-3077-4527-884a-07d8c1935683" providerId="AD" clId="Web-{E45376F0-E2CC-4FCC-83D1-82AE3A64EEE1}"/>
    <pc:docChg chg="modSld">
      <pc:chgData name="LETICIA BORGES DA SILVA" userId="S::leticia.silva2117@etec.sp.gov.br::741f65a9-3077-4527-884a-07d8c1935683" providerId="AD" clId="Web-{E45376F0-E2CC-4FCC-83D1-82AE3A64EEE1}" dt="2023-05-31T16:35:40.320" v="2" actId="1076"/>
      <pc:docMkLst>
        <pc:docMk/>
      </pc:docMkLst>
      <pc:sldChg chg="modSp">
        <pc:chgData name="LETICIA BORGES DA SILVA" userId="S::leticia.silva2117@etec.sp.gov.br::741f65a9-3077-4527-884a-07d8c1935683" providerId="AD" clId="Web-{E45376F0-E2CC-4FCC-83D1-82AE3A64EEE1}" dt="2023-05-31T16:33:11.316" v="0" actId="1076"/>
        <pc:sldMkLst>
          <pc:docMk/>
          <pc:sldMk cId="1671697871" sldId="366"/>
        </pc:sldMkLst>
        <pc:picChg chg="mod">
          <ac:chgData name="LETICIA BORGES DA SILVA" userId="S::leticia.silva2117@etec.sp.gov.br::741f65a9-3077-4527-884a-07d8c1935683" providerId="AD" clId="Web-{E45376F0-E2CC-4FCC-83D1-82AE3A64EEE1}" dt="2023-05-31T16:33:11.316" v="0" actId="1076"/>
          <ac:picMkLst>
            <pc:docMk/>
            <pc:sldMk cId="1671697871" sldId="366"/>
            <ac:picMk id="9" creationId="{645E6A2C-F122-47FF-8F3E-E7D0960382E3}"/>
          </ac:picMkLst>
        </pc:picChg>
      </pc:sldChg>
      <pc:sldChg chg="modSp">
        <pc:chgData name="LETICIA BORGES DA SILVA" userId="S::leticia.silva2117@etec.sp.gov.br::741f65a9-3077-4527-884a-07d8c1935683" providerId="AD" clId="Web-{E45376F0-E2CC-4FCC-83D1-82AE3A64EEE1}" dt="2023-05-31T16:35:40.320" v="2" actId="1076"/>
        <pc:sldMkLst>
          <pc:docMk/>
          <pc:sldMk cId="1743988105" sldId="382"/>
        </pc:sldMkLst>
        <pc:picChg chg="mod">
          <ac:chgData name="LETICIA BORGES DA SILVA" userId="S::leticia.silva2117@etec.sp.gov.br::741f65a9-3077-4527-884a-07d8c1935683" providerId="AD" clId="Web-{E45376F0-E2CC-4FCC-83D1-82AE3A64EEE1}" dt="2023-05-31T16:35:40.320" v="2" actId="1076"/>
          <ac:picMkLst>
            <pc:docMk/>
            <pc:sldMk cId="1743988105" sldId="382"/>
            <ac:picMk id="11" creationId="{77CD05B5-AEEA-4A66-9FD4-CE523285DD2E}"/>
          </ac:picMkLst>
        </pc:picChg>
      </pc:sldChg>
    </pc:docChg>
  </pc:docChgLst>
  <pc:docChgLst>
    <pc:chgData name="REVELLIN MENDES FERREIRA" userId="S::revellin.ferreira@etec.sp.gov.br::eb06b54f-187f-425b-81f1-c26e28e21573" providerId="AD" clId="Web-{CE56E7A6-B8F2-4B73-A630-AC0DCB6F8165}"/>
    <pc:docChg chg="modSld">
      <pc:chgData name="REVELLIN MENDES FERREIRA" userId="S::revellin.ferreira@etec.sp.gov.br::eb06b54f-187f-425b-81f1-c26e28e21573" providerId="AD" clId="Web-{CE56E7A6-B8F2-4B73-A630-AC0DCB6F8165}" dt="2023-05-31T16:48:40.370" v="4" actId="1076"/>
      <pc:docMkLst>
        <pc:docMk/>
      </pc:docMkLst>
      <pc:sldChg chg="modSp">
        <pc:chgData name="REVELLIN MENDES FERREIRA" userId="S::revellin.ferreira@etec.sp.gov.br::eb06b54f-187f-425b-81f1-c26e28e21573" providerId="AD" clId="Web-{CE56E7A6-B8F2-4B73-A630-AC0DCB6F8165}" dt="2023-05-31T16:48:30.744" v="3" actId="1076"/>
        <pc:sldMkLst>
          <pc:docMk/>
          <pc:sldMk cId="1933804557" sldId="432"/>
        </pc:sldMkLst>
        <pc:picChg chg="mod">
          <ac:chgData name="REVELLIN MENDES FERREIRA" userId="S::revellin.ferreira@etec.sp.gov.br::eb06b54f-187f-425b-81f1-c26e28e21573" providerId="AD" clId="Web-{CE56E7A6-B8F2-4B73-A630-AC0DCB6F8165}" dt="2023-05-31T16:48:30.744" v="3" actId="1076"/>
          <ac:picMkLst>
            <pc:docMk/>
            <pc:sldMk cId="1933804557" sldId="432"/>
            <ac:picMk id="3" creationId="{6BABF951-5C98-F320-2A6A-F9E82040B3C0}"/>
          </ac:picMkLst>
        </pc:picChg>
      </pc:sldChg>
      <pc:sldChg chg="modSp">
        <pc:chgData name="REVELLIN MENDES FERREIRA" userId="S::revellin.ferreira@etec.sp.gov.br::eb06b54f-187f-425b-81f1-c26e28e21573" providerId="AD" clId="Web-{CE56E7A6-B8F2-4B73-A630-AC0DCB6F8165}" dt="2023-05-31T16:48:40.370" v="4" actId="1076"/>
        <pc:sldMkLst>
          <pc:docMk/>
          <pc:sldMk cId="3163798593" sldId="443"/>
        </pc:sldMkLst>
        <pc:picChg chg="mod">
          <ac:chgData name="REVELLIN MENDES FERREIRA" userId="S::revellin.ferreira@etec.sp.gov.br::eb06b54f-187f-425b-81f1-c26e28e21573" providerId="AD" clId="Web-{CE56E7A6-B8F2-4B73-A630-AC0DCB6F8165}" dt="2023-05-31T16:48:40.370" v="4" actId="1076"/>
          <ac:picMkLst>
            <pc:docMk/>
            <pc:sldMk cId="3163798593" sldId="443"/>
            <ac:picMk id="3" creationId="{ECAD9E4A-C796-A7F9-7C66-0B9DD6746E5D}"/>
          </ac:picMkLst>
        </pc:picChg>
      </pc:sldChg>
    </pc:docChg>
  </pc:docChgLst>
  <pc:docChgLst>
    <pc:chgData name="PABLO DE SOUSA SANTOS" userId="S::pablo.santos125@etec.sp.gov.br::7a4c8b24-7822-4168-a7aa-04187e7abe61" providerId="AD" clId="Web-{5AD84DCA-6B90-4A4C-AEE3-ED96E543656A}"/>
    <pc:docChg chg="modSld">
      <pc:chgData name="PABLO DE SOUSA SANTOS" userId="S::pablo.santos125@etec.sp.gov.br::7a4c8b24-7822-4168-a7aa-04187e7abe61" providerId="AD" clId="Web-{5AD84DCA-6B90-4A4C-AEE3-ED96E543656A}" dt="2023-05-31T17:35:03.720" v="5" actId="1076"/>
      <pc:docMkLst>
        <pc:docMk/>
      </pc:docMkLst>
      <pc:sldChg chg="addSp delSp modSp">
        <pc:chgData name="PABLO DE SOUSA SANTOS" userId="S::pablo.santos125@etec.sp.gov.br::7a4c8b24-7822-4168-a7aa-04187e7abe61" providerId="AD" clId="Web-{5AD84DCA-6B90-4A4C-AEE3-ED96E543656A}" dt="2023-05-31T17:32:59.918" v="4"/>
        <pc:sldMkLst>
          <pc:docMk/>
          <pc:sldMk cId="2703456528" sldId="435"/>
        </pc:sldMkLst>
        <pc:picChg chg="add del mod">
          <ac:chgData name="PABLO DE SOUSA SANTOS" userId="S::pablo.santos125@etec.sp.gov.br::7a4c8b24-7822-4168-a7aa-04187e7abe61" providerId="AD" clId="Web-{5AD84DCA-6B90-4A4C-AEE3-ED96E543656A}" dt="2023-05-31T17:32:59.918" v="4"/>
          <ac:picMkLst>
            <pc:docMk/>
            <pc:sldMk cId="2703456528" sldId="435"/>
            <ac:picMk id="5" creationId="{B6AB7082-46AC-F871-CE8E-E09764896220}"/>
          </ac:picMkLst>
        </pc:picChg>
      </pc:sldChg>
      <pc:sldChg chg="modSp">
        <pc:chgData name="PABLO DE SOUSA SANTOS" userId="S::pablo.santos125@etec.sp.gov.br::7a4c8b24-7822-4168-a7aa-04187e7abe61" providerId="AD" clId="Web-{5AD84DCA-6B90-4A4C-AEE3-ED96E543656A}" dt="2023-05-31T17:35:03.720" v="5" actId="1076"/>
        <pc:sldMkLst>
          <pc:docMk/>
          <pc:sldMk cId="1330795507" sldId="442"/>
        </pc:sldMkLst>
        <pc:picChg chg="mod">
          <ac:chgData name="PABLO DE SOUSA SANTOS" userId="S::pablo.santos125@etec.sp.gov.br::7a4c8b24-7822-4168-a7aa-04187e7abe61" providerId="AD" clId="Web-{5AD84DCA-6B90-4A4C-AEE3-ED96E543656A}" dt="2023-05-31T17:35:03.720" v="5" actId="1076"/>
          <ac:picMkLst>
            <pc:docMk/>
            <pc:sldMk cId="1330795507" sldId="442"/>
            <ac:picMk id="3" creationId="{9939DEF8-A681-9006-A873-0D22BEF11886}"/>
          </ac:picMkLst>
        </pc:picChg>
      </pc:sldChg>
    </pc:docChg>
  </pc:docChgLst>
  <pc:docChgLst>
    <pc:chgData name="RAPHAELA SOUZA PEREIRA" userId="S::raphaela.pereira01@etec.sp.gov.br::2985c259-273c-4273-99ba-a70d9b62ed46" providerId="AD" clId="Web-{B1841753-C8C6-4C55-B20B-8DF6B6CC1DF3}"/>
    <pc:docChg chg="modSld">
      <pc:chgData name="RAPHAELA SOUZA PEREIRA" userId="S::raphaela.pereira01@etec.sp.gov.br::2985c259-273c-4273-99ba-a70d9b62ed46" providerId="AD" clId="Web-{B1841753-C8C6-4C55-B20B-8DF6B6CC1DF3}" dt="2023-05-31T17:32:58.455" v="2" actId="1076"/>
      <pc:docMkLst>
        <pc:docMk/>
      </pc:docMkLst>
      <pc:sldChg chg="modSp">
        <pc:chgData name="RAPHAELA SOUZA PEREIRA" userId="S::raphaela.pereira01@etec.sp.gov.br::2985c259-273c-4273-99ba-a70d9b62ed46" providerId="AD" clId="Web-{B1841753-C8C6-4C55-B20B-8DF6B6CC1DF3}" dt="2023-05-31T17:14:15.442" v="0" actId="1076"/>
        <pc:sldMkLst>
          <pc:docMk/>
          <pc:sldMk cId="1933804557" sldId="432"/>
        </pc:sldMkLst>
        <pc:picChg chg="mod">
          <ac:chgData name="RAPHAELA SOUZA PEREIRA" userId="S::raphaela.pereira01@etec.sp.gov.br::2985c259-273c-4273-99ba-a70d9b62ed46" providerId="AD" clId="Web-{B1841753-C8C6-4C55-B20B-8DF6B6CC1DF3}" dt="2023-05-31T17:14:15.442" v="0" actId="1076"/>
          <ac:picMkLst>
            <pc:docMk/>
            <pc:sldMk cId="1933804557" sldId="432"/>
            <ac:picMk id="3" creationId="{6BABF951-5C98-F320-2A6A-F9E82040B3C0}"/>
          </ac:picMkLst>
        </pc:picChg>
      </pc:sldChg>
      <pc:sldChg chg="modSp">
        <pc:chgData name="RAPHAELA SOUZA PEREIRA" userId="S::raphaela.pereira01@etec.sp.gov.br::2985c259-273c-4273-99ba-a70d9b62ed46" providerId="AD" clId="Web-{B1841753-C8C6-4C55-B20B-8DF6B6CC1DF3}" dt="2023-05-31T17:32:58.455" v="2" actId="1076"/>
        <pc:sldMkLst>
          <pc:docMk/>
          <pc:sldMk cId="2703456528" sldId="435"/>
        </pc:sldMkLst>
        <pc:picChg chg="mod">
          <ac:chgData name="RAPHAELA SOUZA PEREIRA" userId="S::raphaela.pereira01@etec.sp.gov.br::2985c259-273c-4273-99ba-a70d9b62ed46" providerId="AD" clId="Web-{B1841753-C8C6-4C55-B20B-8DF6B6CC1DF3}" dt="2023-05-31T17:32:58.455" v="2" actId="1076"/>
          <ac:picMkLst>
            <pc:docMk/>
            <pc:sldMk cId="2703456528" sldId="435"/>
            <ac:picMk id="5" creationId="{B6AB7082-46AC-F871-CE8E-E09764896220}"/>
          </ac:picMkLst>
        </pc:picChg>
      </pc:sldChg>
    </pc:docChg>
  </pc:docChgLst>
  <pc:docChgLst>
    <pc:chgData name="REBECA MATEWANGA MARIA KAMALANDUA" userId="S::rebeca.kamalandua@etec.sp.gov.br::9b687e58-5cd1-4a04-bef0-4d5e6382e664" providerId="AD" clId="Web-{4F4332A5-56D7-4544-8118-22769B4B6DB8}"/>
    <pc:docChg chg="modSld">
      <pc:chgData name="REBECA MATEWANGA MARIA KAMALANDUA" userId="S::rebeca.kamalandua@etec.sp.gov.br::9b687e58-5cd1-4a04-bef0-4d5e6382e664" providerId="AD" clId="Web-{4F4332A5-56D7-4544-8118-22769B4B6DB8}" dt="2023-05-31T17:29:32.217" v="0" actId="1076"/>
      <pc:docMkLst>
        <pc:docMk/>
      </pc:docMkLst>
      <pc:sldChg chg="modSp">
        <pc:chgData name="REBECA MATEWANGA MARIA KAMALANDUA" userId="S::rebeca.kamalandua@etec.sp.gov.br::9b687e58-5cd1-4a04-bef0-4d5e6382e664" providerId="AD" clId="Web-{4F4332A5-56D7-4544-8118-22769B4B6DB8}" dt="2023-05-31T17:29:32.217" v="0" actId="1076"/>
        <pc:sldMkLst>
          <pc:docMk/>
          <pc:sldMk cId="314084228" sldId="427"/>
        </pc:sldMkLst>
        <pc:picChg chg="mod">
          <ac:chgData name="REBECA MATEWANGA MARIA KAMALANDUA" userId="S::rebeca.kamalandua@etec.sp.gov.br::9b687e58-5cd1-4a04-bef0-4d5e6382e664" providerId="AD" clId="Web-{4F4332A5-56D7-4544-8118-22769B4B6DB8}" dt="2023-05-31T17:29:32.217" v="0" actId="1076"/>
          <ac:picMkLst>
            <pc:docMk/>
            <pc:sldMk cId="314084228" sldId="427"/>
            <ac:picMk id="14" creationId="{E6525843-9C70-4E58-AC5A-0EF35DBA463A}"/>
          </ac:picMkLst>
        </pc:picChg>
      </pc:sldChg>
    </pc:docChg>
  </pc:docChgLst>
  <pc:docChgLst>
    <pc:chgData name="MATHEUS CURCI ROMANO" userId="S::matheus.romano@etec.sp.gov.br::29597593-d797-489a-83ec-71146a44d86d" providerId="AD" clId="Web-{AC4D0325-81CE-C95B-5CB1-55E3070B7221}"/>
    <pc:docChg chg="modSld">
      <pc:chgData name="MATHEUS CURCI ROMANO" userId="S::matheus.romano@etec.sp.gov.br::29597593-d797-489a-83ec-71146a44d86d" providerId="AD" clId="Web-{AC4D0325-81CE-C95B-5CB1-55E3070B7221}" dt="2023-05-31T16:28:13.519" v="2" actId="1076"/>
      <pc:docMkLst>
        <pc:docMk/>
      </pc:docMkLst>
      <pc:sldChg chg="modSp">
        <pc:chgData name="MATHEUS CURCI ROMANO" userId="S::matheus.romano@etec.sp.gov.br::29597593-d797-489a-83ec-71146a44d86d" providerId="AD" clId="Web-{AC4D0325-81CE-C95B-5CB1-55E3070B7221}" dt="2023-05-31T16:28:13.519" v="2" actId="1076"/>
        <pc:sldMkLst>
          <pc:docMk/>
          <pc:sldMk cId="1565902076" sldId="390"/>
        </pc:sldMkLst>
        <pc:picChg chg="mod">
          <ac:chgData name="MATHEUS CURCI ROMANO" userId="S::matheus.romano@etec.sp.gov.br::29597593-d797-489a-83ec-71146a44d86d" providerId="AD" clId="Web-{AC4D0325-81CE-C95B-5CB1-55E3070B7221}" dt="2023-05-31T16:28:13.519" v="2" actId="1076"/>
          <ac:picMkLst>
            <pc:docMk/>
            <pc:sldMk cId="1565902076" sldId="390"/>
            <ac:picMk id="2" creationId="{D631DDF9-AC32-45C1-9A0C-8280292792EB}"/>
          </ac:picMkLst>
        </pc:picChg>
      </pc:sldChg>
    </pc:docChg>
  </pc:docChgLst>
  <pc:docChgLst>
    <pc:chgData name="TIAGO BRYAN RAMOS DE OLIVEIRA" userId="S::tiago.oliveira270@etec.sp.gov.br::3e23902a-af62-4414-bcd4-31af2b9bc2a9" providerId="AD" clId="Web-{0259E607-812F-4E30-B7F4-D12C7B08C080}"/>
    <pc:docChg chg="modSld">
      <pc:chgData name="TIAGO BRYAN RAMOS DE OLIVEIRA" userId="S::tiago.oliveira270@etec.sp.gov.br::3e23902a-af62-4414-bcd4-31af2b9bc2a9" providerId="AD" clId="Web-{0259E607-812F-4E30-B7F4-D12C7B08C080}" dt="2023-05-31T17:14:08.108" v="0" actId="1076"/>
      <pc:docMkLst>
        <pc:docMk/>
      </pc:docMkLst>
      <pc:sldChg chg="modSp">
        <pc:chgData name="TIAGO BRYAN RAMOS DE OLIVEIRA" userId="S::tiago.oliveira270@etec.sp.gov.br::3e23902a-af62-4414-bcd4-31af2b9bc2a9" providerId="AD" clId="Web-{0259E607-812F-4E30-B7F4-D12C7B08C080}" dt="2023-05-31T17:14:08.108" v="0" actId="1076"/>
        <pc:sldMkLst>
          <pc:docMk/>
          <pc:sldMk cId="1933804557" sldId="432"/>
        </pc:sldMkLst>
        <pc:picChg chg="mod">
          <ac:chgData name="TIAGO BRYAN RAMOS DE OLIVEIRA" userId="S::tiago.oliveira270@etec.sp.gov.br::3e23902a-af62-4414-bcd4-31af2b9bc2a9" providerId="AD" clId="Web-{0259E607-812F-4E30-B7F4-D12C7B08C080}" dt="2023-05-31T17:14:08.108" v="0" actId="1076"/>
          <ac:picMkLst>
            <pc:docMk/>
            <pc:sldMk cId="1933804557" sldId="432"/>
            <ac:picMk id="3" creationId="{6BABF951-5C98-F320-2A6A-F9E82040B3C0}"/>
          </ac:picMkLst>
        </pc:picChg>
      </pc:sldChg>
    </pc:docChg>
  </pc:docChgLst>
  <pc:docChgLst>
    <pc:chgData name="TIAGO BRYAN RAMOS DE OLIVEIRA" userId="S::tiago.oliveira270@etec.sp.gov.br::3e23902a-af62-4414-bcd4-31af2b9bc2a9" providerId="AD" clId="Web-{A93DBBF3-721A-4D58-A48E-368AED84C3FB}"/>
    <pc:docChg chg="modSld">
      <pc:chgData name="TIAGO BRYAN RAMOS DE OLIVEIRA" userId="S::tiago.oliveira270@etec.sp.gov.br::3e23902a-af62-4414-bcd4-31af2b9bc2a9" providerId="AD" clId="Web-{A93DBBF3-721A-4D58-A48E-368AED84C3FB}" dt="2023-06-04T20:42:42.601" v="6" actId="1076"/>
      <pc:docMkLst>
        <pc:docMk/>
      </pc:docMkLst>
      <pc:sldChg chg="modSp">
        <pc:chgData name="TIAGO BRYAN RAMOS DE OLIVEIRA" userId="S::tiago.oliveira270@etec.sp.gov.br::3e23902a-af62-4414-bcd4-31af2b9bc2a9" providerId="AD" clId="Web-{A93DBBF3-721A-4D58-A48E-368AED84C3FB}" dt="2023-06-04T20:42:42.601" v="6" actId="1076"/>
        <pc:sldMkLst>
          <pc:docMk/>
          <pc:sldMk cId="1330795507" sldId="442"/>
        </pc:sldMkLst>
        <pc:picChg chg="mod">
          <ac:chgData name="TIAGO BRYAN RAMOS DE OLIVEIRA" userId="S::tiago.oliveira270@etec.sp.gov.br::3e23902a-af62-4414-bcd4-31af2b9bc2a9" providerId="AD" clId="Web-{A93DBBF3-721A-4D58-A48E-368AED84C3FB}" dt="2023-06-04T20:42:42.601" v="6" actId="1076"/>
          <ac:picMkLst>
            <pc:docMk/>
            <pc:sldMk cId="1330795507" sldId="442"/>
            <ac:picMk id="3" creationId="{9939DEF8-A681-9006-A873-0D22BEF11886}"/>
          </ac:picMkLst>
        </pc:picChg>
      </pc:sldChg>
    </pc:docChg>
  </pc:docChgLst>
  <pc:docChgLst>
    <pc:chgData name="MIGUEL GUSTAVO DE SOUSA CAMPOS" userId="S::miguel.campos3@etec.sp.gov.br::e45b690a-3a29-428a-8b0a-261a87996e43" providerId="AD" clId="Web-{23E355DB-AB96-4943-986A-22E9AB7C1467}"/>
    <pc:docChg chg="modSld">
      <pc:chgData name="MIGUEL GUSTAVO DE SOUSA CAMPOS" userId="S::miguel.campos3@etec.sp.gov.br::e45b690a-3a29-428a-8b0a-261a87996e43" providerId="AD" clId="Web-{23E355DB-AB96-4943-986A-22E9AB7C1467}" dt="2023-05-24T17:03:15.755" v="0" actId="1076"/>
      <pc:docMkLst>
        <pc:docMk/>
      </pc:docMkLst>
      <pc:sldChg chg="modSp">
        <pc:chgData name="MIGUEL GUSTAVO DE SOUSA CAMPOS" userId="S::miguel.campos3@etec.sp.gov.br::e45b690a-3a29-428a-8b0a-261a87996e43" providerId="AD" clId="Web-{23E355DB-AB96-4943-986A-22E9AB7C1467}" dt="2023-05-24T17:03:15.755" v="0" actId="1076"/>
        <pc:sldMkLst>
          <pc:docMk/>
          <pc:sldMk cId="1933804557" sldId="432"/>
        </pc:sldMkLst>
        <pc:picChg chg="mod">
          <ac:chgData name="MIGUEL GUSTAVO DE SOUSA CAMPOS" userId="S::miguel.campos3@etec.sp.gov.br::e45b690a-3a29-428a-8b0a-261a87996e43" providerId="AD" clId="Web-{23E355DB-AB96-4943-986A-22E9AB7C1467}" dt="2023-05-24T17:03:15.755" v="0" actId="1076"/>
          <ac:picMkLst>
            <pc:docMk/>
            <pc:sldMk cId="1933804557" sldId="432"/>
            <ac:picMk id="3" creationId="{6BABF951-5C98-F320-2A6A-F9E82040B3C0}"/>
          </ac:picMkLst>
        </pc:picChg>
      </pc:sldChg>
    </pc:docChg>
  </pc:docChgLst>
  <pc:docChgLst>
    <pc:chgData name="VINICIUS VALERO CHABARIBERI" userId="S::vinicius.chabariberi@etec.sp.gov.br::b785fe46-58ef-49b7-85a3-efd684779404" providerId="AD" clId="Web-{A3A0012F-B546-4B86-9534-8F4272793A66}"/>
    <pc:docChg chg="modSld">
      <pc:chgData name="VINICIUS VALERO CHABARIBERI" userId="S::vinicius.chabariberi@etec.sp.gov.br::b785fe46-58ef-49b7-85a3-efd684779404" providerId="AD" clId="Web-{A3A0012F-B546-4B86-9534-8F4272793A66}" dt="2023-05-31T17:29:40.566" v="5" actId="1076"/>
      <pc:docMkLst>
        <pc:docMk/>
      </pc:docMkLst>
      <pc:sldChg chg="modSp">
        <pc:chgData name="VINICIUS VALERO CHABARIBERI" userId="S::vinicius.chabariberi@etec.sp.gov.br::b785fe46-58ef-49b7-85a3-efd684779404" providerId="AD" clId="Web-{A3A0012F-B546-4B86-9534-8F4272793A66}" dt="2023-05-31T17:29:40.566" v="5" actId="1076"/>
        <pc:sldMkLst>
          <pc:docMk/>
          <pc:sldMk cId="1933804557" sldId="432"/>
        </pc:sldMkLst>
        <pc:picChg chg="mod">
          <ac:chgData name="VINICIUS VALERO CHABARIBERI" userId="S::vinicius.chabariberi@etec.sp.gov.br::b785fe46-58ef-49b7-85a3-efd684779404" providerId="AD" clId="Web-{A3A0012F-B546-4B86-9534-8F4272793A66}" dt="2023-05-31T17:29:40.566" v="5" actId="1076"/>
          <ac:picMkLst>
            <pc:docMk/>
            <pc:sldMk cId="1933804557" sldId="432"/>
            <ac:picMk id="3" creationId="{6BABF951-5C98-F320-2A6A-F9E82040B3C0}"/>
          </ac:picMkLst>
        </pc:picChg>
      </pc:sldChg>
    </pc:docChg>
  </pc:docChgLst>
  <pc:docChgLst>
    <pc:chgData name="VICTOR HUGO NAVARRO TAVEIRA" userId="S::victor.taveira@etec.sp.gov.br::64a1c781-3584-4588-824a-c32b77d46414" providerId="AD" clId="Web-{DF2A70C2-1496-4430-BBD6-60AFE1214D57}"/>
    <pc:docChg chg="modSld">
      <pc:chgData name="VICTOR HUGO NAVARRO TAVEIRA" userId="S::victor.taveira@etec.sp.gov.br::64a1c781-3584-4588-824a-c32b77d46414" providerId="AD" clId="Web-{DF2A70C2-1496-4430-BBD6-60AFE1214D57}" dt="2023-05-31T17:04:21.616" v="1" actId="1076"/>
      <pc:docMkLst>
        <pc:docMk/>
      </pc:docMkLst>
      <pc:sldChg chg="modSp">
        <pc:chgData name="VICTOR HUGO NAVARRO TAVEIRA" userId="S::victor.taveira@etec.sp.gov.br::64a1c781-3584-4588-824a-c32b77d46414" providerId="AD" clId="Web-{DF2A70C2-1496-4430-BBD6-60AFE1214D57}" dt="2023-05-31T17:04:21.616" v="1" actId="1076"/>
        <pc:sldMkLst>
          <pc:docMk/>
          <pc:sldMk cId="1979128555" sldId="436"/>
        </pc:sldMkLst>
        <pc:picChg chg="mod">
          <ac:chgData name="VICTOR HUGO NAVARRO TAVEIRA" userId="S::victor.taveira@etec.sp.gov.br::64a1c781-3584-4588-824a-c32b77d46414" providerId="AD" clId="Web-{DF2A70C2-1496-4430-BBD6-60AFE1214D57}" dt="2023-05-31T17:04:21.616" v="1" actId="1076"/>
          <ac:picMkLst>
            <pc:docMk/>
            <pc:sldMk cId="1979128555" sldId="436"/>
            <ac:picMk id="2" creationId="{CB964C82-F287-F4DB-511A-8C0773289A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AAFA47-CDC3-4478-A787-B3BFCACBBF32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11857-931D-4B8A-875A-DA49D5B95BA0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87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042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475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493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053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6402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956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8685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063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45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7470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5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11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90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564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785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94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3179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D32771-B861-40E1-89EC-13F1C7AEA0FC}" type="datetimeFigureOut">
              <a:rPr lang="pt-BR" smtClean="0"/>
              <a:t>04/06/2023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623522-D763-489E-9DA5-F6EA89EBC71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216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37B446-335D-4B50-85D4-4F9AE5E10F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800"/>
              <a:t>Linguagem  </a:t>
            </a:r>
            <a:r>
              <a:rPr lang="pt-BR" sz="4800" err="1"/>
              <a:t>Kotlin</a:t>
            </a:r>
            <a:r>
              <a:rPr lang="pt-BR" sz="4800"/>
              <a:t> Desenvolvimento Android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6AA854-40F2-46C1-8823-65D58991A0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Apresentação: Prof. Carlos Alberto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06829C-DC51-49E5-97D7-B6E74CE7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0582" y="4106199"/>
            <a:ext cx="2250836" cy="11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84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F48A3A-59BF-488F-BCC6-4D5E9BC6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IDE –DESENVOLVIMENTO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9B0DD3-ABA6-434F-847E-83E1D2B65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/>
              <a:t>O </a:t>
            </a:r>
            <a:r>
              <a:rPr lang="pt-BR" err="1"/>
              <a:t>Gradle</a:t>
            </a:r>
            <a:r>
              <a:rPr lang="pt-BR"/>
              <a:t> é uma ferramenta que automatiza a compilação de um software. O Android Studio utiliza o </a:t>
            </a:r>
            <a:r>
              <a:rPr lang="pt-BR" err="1"/>
              <a:t>Gradle</a:t>
            </a:r>
            <a:r>
              <a:rPr lang="pt-BR"/>
              <a:t> para compilação e também como gerenciador de dependências. No projeto, encontramos o arquivo </a:t>
            </a:r>
            <a:r>
              <a:rPr lang="pt-BR" err="1"/>
              <a:t>build.gradle</a:t>
            </a:r>
            <a:r>
              <a:rPr lang="pt-BR"/>
              <a:t> padrão para todos os projetos, e o arquivo app/</a:t>
            </a:r>
            <a:r>
              <a:rPr lang="pt-BR" err="1"/>
              <a:t>build.gradle</a:t>
            </a:r>
            <a:r>
              <a:rPr lang="pt-BR"/>
              <a:t> , com as configurações referentes ao módulo.</a:t>
            </a:r>
          </a:p>
          <a:p>
            <a:pPr algn="just"/>
            <a:r>
              <a:rPr lang="pt-BR"/>
              <a:t>Com o Android Studio na visualização Android, você diferenciará um arquivo do outro pela indicação que terá ao lado do nome de cada um entre parênteses. O arquivo referente ao projeto terá a indicação (Project : ) e o arquivo referente ao módulo terá a indicação (Module : ) . Caso o Android Studio esteja na visualização Project você encontrará o </a:t>
            </a:r>
            <a:r>
              <a:rPr lang="pt-BR" err="1"/>
              <a:t>build.gradle</a:t>
            </a:r>
            <a:r>
              <a:rPr lang="pt-BR"/>
              <a:t> do projeto na pasta raiz e o </a:t>
            </a:r>
            <a:r>
              <a:rPr lang="pt-BR" err="1"/>
              <a:t>build.gradle</a:t>
            </a:r>
            <a:r>
              <a:rPr lang="pt-BR"/>
              <a:t> do módulo na pasta app .</a:t>
            </a:r>
          </a:p>
        </p:txBody>
      </p:sp>
    </p:spTree>
    <p:extLst>
      <p:ext uri="{BB962C8B-B14F-4D97-AF65-F5344CB8AC3E}">
        <p14:creationId xmlns:p14="http://schemas.microsoft.com/office/powerpoint/2010/main" val="1838232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9AABC-E1EB-4CF0-A73F-C48CDB7E1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MODULO DE VISUALIZAÇÃO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1AD7A-76C0-4317-94B1-3A0260E40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556931"/>
            <a:ext cx="10099431" cy="481691"/>
          </a:xfrm>
        </p:spPr>
        <p:txBody>
          <a:bodyPr>
            <a:normAutofit/>
          </a:bodyPr>
          <a:lstStyle/>
          <a:p>
            <a:r>
              <a:rPr lang="pt-BR"/>
              <a:t>Você pode mudar o modo de visualização clicando do </a:t>
            </a:r>
            <a:r>
              <a:rPr lang="pt-BR" err="1"/>
              <a:t>DropDown</a:t>
            </a:r>
            <a:r>
              <a:rPr lang="pt-BR"/>
              <a:t> 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45E6A2C-F122-47FF-8F3E-E7D09603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23" y="2980829"/>
            <a:ext cx="3663620" cy="322813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7A7FC86-6B82-45B3-86D8-28EB2FC67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039" y="2924385"/>
            <a:ext cx="4027994" cy="3228139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F19E097D-A3EA-4207-98AA-E413D3B6C529}"/>
              </a:ext>
            </a:extLst>
          </p:cNvPr>
          <p:cNvSpPr/>
          <p:nvPr/>
        </p:nvSpPr>
        <p:spPr>
          <a:xfrm>
            <a:off x="5424609" y="4353257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69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470361-8C9A-4F52-A4D4-817AC43AE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DFAAEE-7EFE-4345-9C14-3D581CE25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Agora que você já teve uma visão macro do Android Studio, é hora de criar um emulador para rodarmos nosso aplicativo. O emulador virtualiza o sistema Android e dessa forma conseguimos testar o aplicativo sem a necessidade de ter um aparelho. Outra vantagem é que podemos criar vários emuladores virtualizando modelos de celulares diferentes, e também com sistemas de diferentes versões. Assim conseguimos testar como nosso App se comporta em diferentes versões do Android. Para criar um emulador, entre no menu Tools &gt; Android &gt; AVD Manager ; isso abrirá a seguinte tela:</a:t>
            </a:r>
          </a:p>
        </p:txBody>
      </p:sp>
    </p:spTree>
    <p:extLst>
      <p:ext uri="{BB962C8B-B14F-4D97-AF65-F5344CB8AC3E}">
        <p14:creationId xmlns:p14="http://schemas.microsoft.com/office/powerpoint/2010/main" val="2508335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C753F519-4CC7-4F58-893C-C9231CA7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067" y="866414"/>
            <a:ext cx="9115865" cy="512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56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E5DA23EE-D64D-4ECD-8E92-47CD95322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9" y="683001"/>
            <a:ext cx="9768317" cy="54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42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77A9B-4976-4104-B99C-029F03CBA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45626-AF6A-4E75-9361-CB2FD84C8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Se tivesse algum emulador já criado, ele seria listado nesta tela, mas como estamos criando o primeiro, aparece somente um botão </a:t>
            </a:r>
            <a:r>
              <a:rPr lang="pt-BR" err="1"/>
              <a:t>Create</a:t>
            </a:r>
            <a:r>
              <a:rPr lang="pt-BR"/>
              <a:t> Virtual Device . Clique nele e a seguinte tela aparecerá:</a:t>
            </a:r>
          </a:p>
        </p:txBody>
      </p:sp>
    </p:spTree>
    <p:extLst>
      <p:ext uri="{BB962C8B-B14F-4D97-AF65-F5344CB8AC3E}">
        <p14:creationId xmlns:p14="http://schemas.microsoft.com/office/powerpoint/2010/main" val="3702851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80672ED6-24BF-49FD-808F-3611AEC4E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689317"/>
            <a:ext cx="8953500" cy="55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0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C95736-553F-4361-B103-FA4789A7E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348B3-A3EC-4890-8A32-D82BB6866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Nessa tela, você pode escolher o modelo do dispositivo virtual que vamos criar. Escolheremos o modelo </a:t>
            </a:r>
            <a:r>
              <a:rPr lang="pt-BR" err="1"/>
              <a:t>Nexus</a:t>
            </a:r>
            <a:r>
              <a:rPr lang="pt-BR"/>
              <a:t> 5X porque ele faz parte da família </a:t>
            </a:r>
            <a:r>
              <a:rPr lang="pt-BR" err="1"/>
              <a:t>Nexus</a:t>
            </a:r>
            <a:r>
              <a:rPr lang="pt-BR"/>
              <a:t>, que é própria do Google, possui uma tela de alta resolução (1080 x 1920). Essas características o tornam um bom modelo para testar diferentes aplicativos. Então escolha o modelo </a:t>
            </a:r>
            <a:r>
              <a:rPr lang="pt-BR" err="1"/>
              <a:t>Nexus</a:t>
            </a:r>
            <a:r>
              <a:rPr lang="pt-BR"/>
              <a:t> 5X na categoria Phone e clique em Next . Na próxima tela você deve escolher o sistema operacional do emulador:</a:t>
            </a:r>
          </a:p>
        </p:txBody>
      </p:sp>
    </p:spTree>
    <p:extLst>
      <p:ext uri="{BB962C8B-B14F-4D97-AF65-F5344CB8AC3E}">
        <p14:creationId xmlns:p14="http://schemas.microsoft.com/office/powerpoint/2010/main" val="930571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77CD05B5-AEEA-4A66-9FD4-CE523285D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01" y="614145"/>
            <a:ext cx="8934450" cy="5528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88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A4E99E-EA60-4BCE-A503-1F05AD195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1738AA-D01B-49E6-87C5-4FFFF2757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/>
              <a:t>Dentro das opções recomendadas, escolha a primeira opção, API 27 , referente ao Android </a:t>
            </a:r>
            <a:r>
              <a:rPr lang="pt-BR" err="1"/>
              <a:t>Oreo</a:t>
            </a:r>
            <a:r>
              <a:rPr lang="pt-BR"/>
              <a:t> 8.1, a versão mais recente do Android. Porém, antes de prosseguir precisamos fazer o download da imagem do sistema. Repare que, ao lado do nome da versão, existe um link Download , click nele para fazer o download da imagem que será usada no nosso emulador. Assim que terminar o download, escolha a versão </a:t>
            </a:r>
            <a:r>
              <a:rPr lang="pt-BR" err="1"/>
              <a:t>Oreo</a:t>
            </a:r>
            <a:r>
              <a:rPr lang="pt-BR"/>
              <a:t> e clique em Next . Na próxima tela, você poderá mudar o nome de visualização do emulador, trocar o dispositivo ou sistema operacional, assim como escolher a posição do dispositivo entre retrato e paisagem. Não faremos nenhuma alteração nessa tela pois não é necessário.</a:t>
            </a:r>
          </a:p>
        </p:txBody>
      </p:sp>
    </p:spTree>
    <p:extLst>
      <p:ext uri="{BB962C8B-B14F-4D97-AF65-F5344CB8AC3E}">
        <p14:creationId xmlns:p14="http://schemas.microsoft.com/office/powerpoint/2010/main" val="3676229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AD929-AD97-470A-A7D4-E756CFBD2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Modelo de </a:t>
            </a:r>
            <a:r>
              <a:rPr lang="pt-BR" err="1"/>
              <a:t>Activity</a:t>
            </a:r>
            <a:r>
              <a:rPr lang="pt-BR"/>
              <a:t>: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CDBB73-32D6-4336-8E79-C0D8D7023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/>
              <a:t>O Android Studio possui vários que são muito úteis no dia a dia, como modelos com mapa, telas de login, barra de navegação etc. Em Android, uma </a:t>
            </a:r>
            <a:r>
              <a:rPr lang="pt-BR" err="1"/>
              <a:t>Activity</a:t>
            </a:r>
            <a:r>
              <a:rPr lang="pt-BR"/>
              <a:t> significa basicamente uma tela; é o ponto central no qual o usuário interage com o App. Dentro de uma </a:t>
            </a:r>
            <a:r>
              <a:rPr lang="pt-BR" err="1"/>
              <a:t>Activity</a:t>
            </a:r>
            <a:r>
              <a:rPr lang="pt-BR"/>
              <a:t>, podemos colocar botões, imagens, menus etc., assim, qualquer objeto de interação com o usuário estará de alguma forma dentro da </a:t>
            </a:r>
            <a:r>
              <a:rPr lang="pt-BR" err="1"/>
              <a:t>Activity</a:t>
            </a:r>
            <a:r>
              <a:rPr lang="pt-BR"/>
              <a:t>. </a:t>
            </a:r>
          </a:p>
          <a:p>
            <a:pPr algn="just"/>
            <a:r>
              <a:rPr lang="pt-BR"/>
              <a:t>Para nosso projeto, escolherei o modelo </a:t>
            </a:r>
            <a:r>
              <a:rPr lang="pt-BR" err="1"/>
              <a:t>Empty</a:t>
            </a:r>
            <a:r>
              <a:rPr lang="pt-BR"/>
              <a:t> </a:t>
            </a:r>
            <a:r>
              <a:rPr lang="pt-BR" err="1"/>
              <a:t>Activity</a:t>
            </a:r>
            <a:r>
              <a:rPr lang="pt-BR"/>
              <a:t> , porque essa opção criará toda a estrutura básica de uma tela e não precisaremos nos preocupar com alguns detalhes de implementação.</a:t>
            </a:r>
          </a:p>
        </p:txBody>
      </p:sp>
    </p:spTree>
    <p:extLst>
      <p:ext uri="{BB962C8B-B14F-4D97-AF65-F5344CB8AC3E}">
        <p14:creationId xmlns:p14="http://schemas.microsoft.com/office/powerpoint/2010/main" val="2542025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785480-F0D6-446B-B13C-E78AC4EBB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725" y="716426"/>
            <a:ext cx="8972550" cy="542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95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A914D-9619-4DBD-AF11-16E223DC8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A4B1B4-8D7F-41C4-9BAA-A8A58EE2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/>
              <a:t>Ao clicar em </a:t>
            </a:r>
            <a:r>
              <a:rPr lang="pt-BR" sz="2800" err="1"/>
              <a:t>Finish</a:t>
            </a:r>
            <a:r>
              <a:rPr lang="pt-BR" sz="2800"/>
              <a:t> , o sistema criará o emulador com as configurações que escolhemos, o que pode demorar alguns segundos. Assim que terminar, você verá a tela com a lista de emuladores:</a:t>
            </a:r>
          </a:p>
        </p:txBody>
      </p:sp>
    </p:spTree>
    <p:extLst>
      <p:ext uri="{BB962C8B-B14F-4D97-AF65-F5344CB8AC3E}">
        <p14:creationId xmlns:p14="http://schemas.microsoft.com/office/powerpoint/2010/main" val="343779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0FD151-72EE-45AD-A2F9-09F5EE20C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1009650"/>
            <a:ext cx="1050607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10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8119D-D366-44A4-8CC3-7F0C9F03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CRIANDO UM EMULADOR ANDROID 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10CD928B-A7C4-4FE9-817C-28789112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3178125" cy="3318936"/>
          </a:xfrm>
        </p:spPr>
        <p:txBody>
          <a:bodyPr>
            <a:normAutofit fontScale="92500"/>
          </a:bodyPr>
          <a:lstStyle/>
          <a:p>
            <a:pPr algn="just"/>
            <a:r>
              <a:rPr lang="pt-BR"/>
              <a:t>Vamos dar o play no emulador para iniciá-lo. Para isso, clique no botão Play em verde na coluna </a:t>
            </a:r>
            <a:r>
              <a:rPr lang="pt-BR" err="1"/>
              <a:t>Actions</a:t>
            </a:r>
            <a:r>
              <a:rPr lang="pt-BR"/>
              <a:t> .</a:t>
            </a:r>
          </a:p>
          <a:p>
            <a:pPr algn="just"/>
            <a:r>
              <a:rPr lang="pt-BR"/>
              <a:t>Se tudo ocorreu bem você verá o emulador com o sistema Android em funcionamento.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95CCA02-1773-410A-9379-AA3ADC183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100" y="2469619"/>
            <a:ext cx="2272152" cy="371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49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6A7A59-32F8-4948-B387-20E0A6DA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EXECUTANDO O PROJETO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4B63FC-62D3-4162-93D8-573E5991A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90650"/>
          </a:xfrm>
        </p:spPr>
        <p:txBody>
          <a:bodyPr>
            <a:noAutofit/>
          </a:bodyPr>
          <a:lstStyle/>
          <a:p>
            <a:r>
              <a:rPr lang="pt-BR" sz="2000"/>
              <a:t>Agora podemos executar nosso projeto para ver como fica no emulador, para isso localize o botão de play verde na parte superior da IDE:</a:t>
            </a:r>
          </a:p>
          <a:p>
            <a:endParaRPr lang="pt-BR" sz="2000"/>
          </a:p>
          <a:p>
            <a:endParaRPr lang="pt-BR" sz="2000"/>
          </a:p>
          <a:p>
            <a:endParaRPr lang="pt-BR" sz="2000"/>
          </a:p>
          <a:p>
            <a:endParaRPr lang="pt-BR" sz="2000"/>
          </a:p>
          <a:p>
            <a:endParaRPr lang="pt-BR" sz="2000"/>
          </a:p>
          <a:p>
            <a:r>
              <a:rPr lang="pt-BR" sz="2000"/>
              <a:t>Ao "dar o play" no projeto será exibida uma tela para você selecionar onde gostaria que o aplicativo fosse executado: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0DA585C-EC27-4810-9E7A-13E06B50B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1" y="3316523"/>
            <a:ext cx="9934575" cy="207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36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DE4FC44-82B2-4155-8DBC-7D05BAB8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25" y="1019175"/>
            <a:ext cx="882015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631DDF9-AC32-45C1-9A0C-828029279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138" y="728003"/>
            <a:ext cx="9608234" cy="540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0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8D8DC-8487-4F1F-87E2-A5E451FF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49077-6CDC-44A4-9E3E-FA079493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/>
              <a:t>Um dos componentes mais comuns no desenvolvimento Android se chama </a:t>
            </a:r>
            <a:r>
              <a:rPr lang="pt-BR" b="1" err="1"/>
              <a:t>Activity</a:t>
            </a:r>
            <a:r>
              <a:rPr lang="pt-BR"/>
              <a:t> (ou simplesmente atividade, em português). Podemos entender uma </a:t>
            </a:r>
            <a:r>
              <a:rPr lang="pt-BR" err="1"/>
              <a:t>Activity</a:t>
            </a:r>
            <a:r>
              <a:rPr lang="pt-BR"/>
              <a:t> como uma tela do nosso aplicativo, onde colocamos componentes visuais de interação com o usuário – como botões, caixas de texto, caixas de seleção etc.</a:t>
            </a:r>
          </a:p>
          <a:p>
            <a:pPr algn="just"/>
            <a:r>
              <a:rPr lang="pt-BR"/>
              <a:t>Normalmente, um aplicativo possui várias </a:t>
            </a:r>
            <a:r>
              <a:rPr lang="pt-BR" b="1" err="1"/>
              <a:t>Activities</a:t>
            </a:r>
            <a:r>
              <a:rPr lang="pt-BR"/>
              <a:t>, mas não há problema se ele possuir uma única, isso tudo vai depender da sua necessidade. Em um App, devemos eleger uma </a:t>
            </a:r>
            <a:r>
              <a:rPr lang="pt-BR" err="1"/>
              <a:t>Activity</a:t>
            </a:r>
            <a:r>
              <a:rPr lang="pt-BR"/>
              <a:t> como principal, geralmente chamada de </a:t>
            </a:r>
            <a:r>
              <a:rPr lang="pt-BR" b="1" err="1"/>
              <a:t>MainActivity</a:t>
            </a:r>
            <a:r>
              <a:rPr lang="pt-BR" b="1"/>
              <a:t> </a:t>
            </a:r>
            <a:r>
              <a:rPr lang="pt-BR"/>
              <a:t>(Atividade principal). É ela que é apresentada ao usuário quando ele inicia o aplicativo.</a:t>
            </a:r>
          </a:p>
        </p:txBody>
      </p:sp>
    </p:spTree>
    <p:extLst>
      <p:ext uri="{BB962C8B-B14F-4D97-AF65-F5344CB8AC3E}">
        <p14:creationId xmlns:p14="http://schemas.microsoft.com/office/powerpoint/2010/main" val="2388259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D9AD6E-79F7-4686-8796-82D6F78C1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6B0F73-3788-4956-AE55-6FA553D70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/>
              <a:t>Normalmente, um aplicativo possui várias </a:t>
            </a:r>
            <a:r>
              <a:rPr lang="pt-BR" b="1" err="1"/>
              <a:t>Activities</a:t>
            </a:r>
            <a:r>
              <a:rPr lang="pt-BR"/>
              <a:t>, mas não há problema se ele possuir uma única, isso tudo vai depender da sua necessidade. Em um App, devemos eleger uma </a:t>
            </a:r>
            <a:r>
              <a:rPr lang="pt-BR" err="1"/>
              <a:t>Activity</a:t>
            </a:r>
            <a:r>
              <a:rPr lang="pt-BR"/>
              <a:t> como principal, geralmente chamada de </a:t>
            </a:r>
            <a:r>
              <a:rPr lang="pt-BR" b="1" err="1"/>
              <a:t>MainActivity</a:t>
            </a:r>
            <a:r>
              <a:rPr lang="pt-BR"/>
              <a:t> (Atividade principal). É ela que é apresentada ao usuário quando ele inicia o aplicativo.</a:t>
            </a:r>
          </a:p>
          <a:p>
            <a:pPr algn="just"/>
            <a:r>
              <a:rPr lang="pt-BR"/>
              <a:t>Cada </a:t>
            </a:r>
            <a:r>
              <a:rPr lang="pt-BR" b="1" err="1"/>
              <a:t>Activity</a:t>
            </a:r>
            <a:r>
              <a:rPr lang="pt-BR"/>
              <a:t> pode iniciar outras </a:t>
            </a:r>
            <a:r>
              <a:rPr lang="pt-BR" err="1"/>
              <a:t>Activities</a:t>
            </a:r>
            <a:r>
              <a:rPr lang="pt-BR"/>
              <a:t> para executar tarefas diferentes. Imagine um aplicativo de mensagens, cuja </a:t>
            </a:r>
            <a:r>
              <a:rPr lang="pt-BR" b="1" err="1"/>
              <a:t>Activity</a:t>
            </a:r>
            <a:r>
              <a:rPr lang="pt-BR"/>
              <a:t> principal seja uma lista dos contatos que você tem na agenda. Ao clicar em cima de algum contato, essa </a:t>
            </a:r>
            <a:r>
              <a:rPr lang="pt-BR" b="1" err="1"/>
              <a:t>Activity</a:t>
            </a:r>
            <a:r>
              <a:rPr lang="pt-BR"/>
              <a:t> principal deve iniciar uma outra </a:t>
            </a:r>
            <a:r>
              <a:rPr lang="pt-BR" b="1" err="1"/>
              <a:t>Activity</a:t>
            </a:r>
            <a:r>
              <a:rPr lang="pt-BR"/>
              <a:t>, a da conversa. Quando isso acontece, a </a:t>
            </a:r>
            <a:r>
              <a:rPr lang="pt-BR" b="1" err="1"/>
              <a:t>Activity</a:t>
            </a:r>
            <a:r>
              <a:rPr lang="pt-BR"/>
              <a:t> que foi iniciada é empilhada sobre a principal.</a:t>
            </a:r>
          </a:p>
        </p:txBody>
      </p:sp>
    </p:spTree>
    <p:extLst>
      <p:ext uri="{BB962C8B-B14F-4D97-AF65-F5344CB8AC3E}">
        <p14:creationId xmlns:p14="http://schemas.microsoft.com/office/powerpoint/2010/main" val="1446719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5EC58-78D1-4110-9F80-E23BC82B4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ACTIVITIES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51132-D500-43A3-9CC0-4F98014A3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Se por acaso fosse iniciada uma terceira </a:t>
            </a:r>
            <a:r>
              <a:rPr lang="pt-BR" b="1" err="1"/>
              <a:t>Activity</a:t>
            </a:r>
            <a:r>
              <a:rPr lang="pt-BR"/>
              <a:t> na </a:t>
            </a:r>
            <a:r>
              <a:rPr lang="pt-BR" b="1" err="1"/>
              <a:t>Activity</a:t>
            </a:r>
            <a:r>
              <a:rPr lang="pt-BR"/>
              <a:t> da conversa, esta ficaria empilhada sobre a </a:t>
            </a:r>
            <a:r>
              <a:rPr lang="pt-BR" b="1" err="1"/>
              <a:t>Activity</a:t>
            </a:r>
            <a:r>
              <a:rPr lang="pt-BR"/>
              <a:t> da conversa. Perceba que assim o Android vai criando uma pilha de navegação e a partir do momento em que você vai clicando nos botões de voltar , as </a:t>
            </a:r>
            <a:r>
              <a:rPr lang="pt-BR" err="1"/>
              <a:t>Activities</a:t>
            </a:r>
            <a:r>
              <a:rPr lang="pt-BR"/>
              <a:t> vão sendo desempilhadas e você vai voltando uma a uma. A seguir uma imagem que ilustra todo esse fluxo de funcionamento:</a:t>
            </a:r>
          </a:p>
        </p:txBody>
      </p:sp>
    </p:spTree>
    <p:extLst>
      <p:ext uri="{BB962C8B-B14F-4D97-AF65-F5344CB8AC3E}">
        <p14:creationId xmlns:p14="http://schemas.microsoft.com/office/powerpoint/2010/main" val="1864491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D7FB238-7E57-488F-B02C-9D2668B26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10" y="1129079"/>
            <a:ext cx="10067779" cy="521545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850A1C1-0903-41D1-9A2A-7E64D3C7C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23" y="337627"/>
            <a:ext cx="5084505" cy="117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15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4BAE1-5452-4DBA-93AA-4117F16EF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ACTIVITIES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A1F2DA-7407-4272-BB44-28E31C3E5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95" y="2594683"/>
            <a:ext cx="9826009" cy="32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81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67E6C7-A5FB-45D2-A3B2-7908CF636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7063BB-583B-47A9-AED1-C776F915C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Criar uma </a:t>
            </a:r>
            <a:r>
              <a:rPr lang="pt-BR" b="1" err="1"/>
              <a:t>Activity</a:t>
            </a:r>
            <a:r>
              <a:rPr lang="pt-BR"/>
              <a:t> é muito simples. Basta criar uma classe e herdar da classe </a:t>
            </a:r>
            <a:r>
              <a:rPr lang="pt-BR" b="1" err="1"/>
              <a:t>Activity</a:t>
            </a:r>
            <a:r>
              <a:rPr lang="pt-BR"/>
              <a:t> do Android. Lembra do conceito de herança utilizada em Programação Orientada a Objetos? É isso que usamos aqui. Então, se eu criar uma classe qualquer e herdar da classe </a:t>
            </a:r>
            <a:r>
              <a:rPr lang="pt-BR" b="1" err="1"/>
              <a:t>Activity</a:t>
            </a:r>
            <a:r>
              <a:rPr lang="pt-BR"/>
              <a:t> , automaticamente essa minha classe passará a ter todos as características de uma </a:t>
            </a:r>
            <a:r>
              <a:rPr lang="pt-BR" b="1" err="1"/>
              <a:t>Activity</a:t>
            </a:r>
            <a:r>
              <a:rPr lang="pt-BR"/>
              <a:t>! Vamos ver um exemplo de código: </a:t>
            </a:r>
            <a:r>
              <a:rPr lang="pt-BR" err="1"/>
              <a:t>import</a:t>
            </a:r>
            <a:r>
              <a:rPr lang="pt-BR"/>
              <a:t> </a:t>
            </a:r>
            <a:r>
              <a:rPr lang="pt-BR" err="1"/>
              <a:t>android.app</a:t>
            </a:r>
            <a:r>
              <a:rPr lang="pt-BR"/>
              <a:t>.</a:t>
            </a:r>
          </a:p>
          <a:p>
            <a:pPr lvl="1"/>
            <a:r>
              <a:rPr lang="pt-BR" err="1"/>
              <a:t>Activity</a:t>
            </a:r>
            <a:r>
              <a:rPr lang="pt-BR"/>
              <a:t> </a:t>
            </a:r>
            <a:r>
              <a:rPr lang="pt-BR" err="1"/>
              <a:t>class</a:t>
            </a:r>
            <a:r>
              <a:rPr lang="pt-BR"/>
              <a:t> </a:t>
            </a:r>
            <a:r>
              <a:rPr lang="pt-BR" err="1"/>
              <a:t>MainActivity</a:t>
            </a:r>
            <a:r>
              <a:rPr lang="pt-BR"/>
              <a:t> : </a:t>
            </a:r>
            <a:r>
              <a:rPr lang="pt-BR" err="1"/>
              <a:t>Activity</a:t>
            </a:r>
            <a:r>
              <a:rPr lang="pt-BR"/>
              <a:t>(){ }</a:t>
            </a:r>
          </a:p>
        </p:txBody>
      </p:sp>
    </p:spTree>
    <p:extLst>
      <p:ext uri="{BB962C8B-B14F-4D97-AF65-F5344CB8AC3E}">
        <p14:creationId xmlns:p14="http://schemas.microsoft.com/office/powerpoint/2010/main" val="2841099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E1119E-5653-411E-BACB-347E9265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82CCA7-9BB4-4CDD-A021-F4C5418C9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/>
              <a:t>A declaração </a:t>
            </a:r>
            <a:r>
              <a:rPr lang="pt-BR" b="1" err="1"/>
              <a:t>import</a:t>
            </a:r>
            <a:r>
              <a:rPr lang="pt-BR" b="1"/>
              <a:t> </a:t>
            </a:r>
            <a:r>
              <a:rPr lang="pt-BR" b="1" err="1"/>
              <a:t>android.app.Activity</a:t>
            </a:r>
            <a:r>
              <a:rPr lang="pt-BR" b="1"/>
              <a:t> </a:t>
            </a:r>
            <a:r>
              <a:rPr lang="pt-BR"/>
              <a:t>serve para nos dar acesso à classe base </a:t>
            </a:r>
            <a:r>
              <a:rPr lang="pt-BR" err="1"/>
              <a:t>Activity</a:t>
            </a:r>
            <a:r>
              <a:rPr lang="pt-BR"/>
              <a:t> . Fazendo uma analogia, quando começamos nosso código do zero, é como comprar um carro básico, sendo assim, se quisermos </a:t>
            </a:r>
            <a:r>
              <a:rPr lang="pt-BR" err="1"/>
              <a:t>arcondicionado</a:t>
            </a:r>
            <a:r>
              <a:rPr lang="pt-BR"/>
              <a:t> ou uma roda diferente, devemos adicionar esses acessórios. A declaração </a:t>
            </a:r>
            <a:r>
              <a:rPr lang="pt-BR" b="1" err="1"/>
              <a:t>import</a:t>
            </a:r>
            <a:r>
              <a:rPr lang="pt-BR"/>
              <a:t> seria análoga à adição de acessórios ao nosso código. Você vai perceber que as declarações </a:t>
            </a:r>
            <a:r>
              <a:rPr lang="pt-BR" b="1" err="1"/>
              <a:t>import</a:t>
            </a:r>
            <a:r>
              <a:rPr lang="pt-BR"/>
              <a:t> serão comuns e pode haver várias em um mesmo código. </a:t>
            </a:r>
          </a:p>
          <a:p>
            <a:pPr algn="just"/>
            <a:r>
              <a:rPr lang="pt-BR"/>
              <a:t>Desta forma já temos uma </a:t>
            </a:r>
            <a:r>
              <a:rPr lang="pt-BR" b="1" err="1"/>
              <a:t>Activity</a:t>
            </a:r>
            <a:r>
              <a:rPr lang="pt-BR" b="1"/>
              <a:t>,</a:t>
            </a:r>
            <a:r>
              <a:rPr lang="pt-BR"/>
              <a:t> porém faltam algumas coisas para ela funcionar de fato. Uma delas é a implementação dos métodos de </a:t>
            </a:r>
            <a:r>
              <a:rPr lang="pt-BR" b="1" err="1"/>
              <a:t>callback</a:t>
            </a:r>
            <a:r>
              <a:rPr lang="pt-BR"/>
              <a:t> (chamada de retorno) do sistema.</a:t>
            </a:r>
          </a:p>
        </p:txBody>
      </p:sp>
    </p:spTree>
    <p:extLst>
      <p:ext uri="{BB962C8B-B14F-4D97-AF65-F5344CB8AC3E}">
        <p14:creationId xmlns:p14="http://schemas.microsoft.com/office/powerpoint/2010/main" val="377732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C9AF88-D1E6-41CD-80C5-83E8B052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A7B03A-E8B9-41B2-96E0-9D76E6AFF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Exemplo:</a:t>
            </a:r>
          </a:p>
          <a:p>
            <a:pPr algn="just"/>
            <a:r>
              <a:rPr lang="pt-BR"/>
              <a:t>Imagine que você pega seu celular Android e abra sua rede social preferida. Neste momento, já sabemos que o Android vai procurar pela </a:t>
            </a:r>
            <a:r>
              <a:rPr lang="pt-BR" b="1" err="1"/>
              <a:t>Activity</a:t>
            </a:r>
            <a:r>
              <a:rPr lang="pt-BR"/>
              <a:t> principal deste aplicativo e vai abri-la, mas ele precisa avisar essa </a:t>
            </a:r>
            <a:r>
              <a:rPr lang="pt-BR" b="1" err="1"/>
              <a:t>Activity</a:t>
            </a:r>
            <a:r>
              <a:rPr lang="pt-BR"/>
              <a:t> de que ela está sendo aberta, algo como: "Ei, o usuário está abrindo o App, é melhor você fazer o que tiver que fazer aí para estar tudo pronto".</a:t>
            </a:r>
          </a:p>
        </p:txBody>
      </p:sp>
    </p:spTree>
    <p:extLst>
      <p:ext uri="{BB962C8B-B14F-4D97-AF65-F5344CB8AC3E}">
        <p14:creationId xmlns:p14="http://schemas.microsoft.com/office/powerpoint/2010/main" val="22771436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0AF9A6-6C7A-47F1-BA91-17F78CA70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DABD32-5051-4000-832E-777803802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/>
              <a:t>Esse aviso que o sistema manda é a chamada ao método de </a:t>
            </a:r>
            <a:r>
              <a:rPr lang="pt-BR" err="1"/>
              <a:t>callback</a:t>
            </a:r>
            <a:r>
              <a:rPr lang="pt-BR"/>
              <a:t>. No caso de inicialização de tela, o sistema chama o método </a:t>
            </a:r>
            <a:r>
              <a:rPr lang="pt-BR" err="1"/>
              <a:t>onCreate</a:t>
            </a:r>
            <a:r>
              <a:rPr lang="pt-BR"/>
              <a:t> (em criação). Este método é o que devemos implementar na </a:t>
            </a:r>
            <a:r>
              <a:rPr lang="pt-BR" err="1"/>
              <a:t>Activity</a:t>
            </a:r>
            <a:r>
              <a:rPr lang="pt-BR"/>
              <a:t> para ela conseguir receber esse retorno do sistema. Veja como ficaria o código: </a:t>
            </a:r>
          </a:p>
          <a:p>
            <a:pPr marL="457200" lvl="1" indent="0" algn="just">
              <a:buNone/>
            </a:pPr>
            <a:r>
              <a:rPr lang="pt-BR" err="1"/>
              <a:t>import</a:t>
            </a:r>
            <a:r>
              <a:rPr lang="pt-BR"/>
              <a:t> </a:t>
            </a:r>
            <a:r>
              <a:rPr lang="pt-BR" err="1"/>
              <a:t>android.app.Activity</a:t>
            </a:r>
            <a:r>
              <a:rPr lang="pt-BR"/>
              <a:t> </a:t>
            </a:r>
          </a:p>
          <a:p>
            <a:pPr marL="457200" lvl="1" indent="0" algn="just">
              <a:buNone/>
            </a:pPr>
            <a:r>
              <a:rPr lang="pt-BR" err="1"/>
              <a:t>import</a:t>
            </a:r>
            <a:r>
              <a:rPr lang="pt-BR"/>
              <a:t> </a:t>
            </a:r>
            <a:r>
              <a:rPr lang="pt-BR" err="1"/>
              <a:t>android.os.Bundle</a:t>
            </a:r>
            <a:r>
              <a:rPr lang="pt-BR"/>
              <a:t> </a:t>
            </a:r>
            <a:r>
              <a:rPr lang="pt-BR" err="1"/>
              <a:t>class</a:t>
            </a:r>
            <a:r>
              <a:rPr lang="pt-BR"/>
              <a:t> </a:t>
            </a:r>
            <a:r>
              <a:rPr lang="pt-BR" err="1"/>
              <a:t>MainActivity</a:t>
            </a:r>
            <a:r>
              <a:rPr lang="pt-BR"/>
              <a:t> : </a:t>
            </a:r>
            <a:r>
              <a:rPr lang="pt-BR" err="1"/>
              <a:t>Activity</a:t>
            </a:r>
            <a:r>
              <a:rPr lang="pt-BR"/>
              <a:t>(){</a:t>
            </a:r>
          </a:p>
          <a:p>
            <a:pPr marL="457200" lvl="1" indent="0" algn="just">
              <a:buNone/>
            </a:pPr>
            <a:r>
              <a:rPr lang="pt-BR"/>
              <a:t>	</a:t>
            </a:r>
            <a:r>
              <a:rPr lang="pt-BR" err="1"/>
              <a:t>override</a:t>
            </a:r>
            <a:r>
              <a:rPr lang="pt-BR"/>
              <a:t> </a:t>
            </a:r>
            <a:r>
              <a:rPr lang="pt-BR" err="1"/>
              <a:t>fun</a:t>
            </a:r>
            <a:r>
              <a:rPr lang="pt-BR"/>
              <a:t> </a:t>
            </a:r>
            <a:r>
              <a:rPr lang="pt-BR" err="1"/>
              <a:t>onCreate</a:t>
            </a:r>
            <a:r>
              <a:rPr lang="pt-BR"/>
              <a:t>(</a:t>
            </a:r>
            <a:r>
              <a:rPr lang="pt-BR" err="1"/>
              <a:t>savedInstanceState</a:t>
            </a:r>
            <a:r>
              <a:rPr lang="pt-BR"/>
              <a:t>: </a:t>
            </a:r>
            <a:r>
              <a:rPr lang="pt-BR" err="1"/>
              <a:t>Bundle</a:t>
            </a:r>
            <a:r>
              <a:rPr lang="pt-BR"/>
              <a:t>?) {        								</a:t>
            </a:r>
            <a:r>
              <a:rPr lang="pt-BR" err="1"/>
              <a:t>super.onCreate</a:t>
            </a:r>
            <a:r>
              <a:rPr lang="pt-BR"/>
              <a:t>(</a:t>
            </a:r>
            <a:r>
              <a:rPr lang="pt-BR" err="1"/>
              <a:t>savedInstanceState</a:t>
            </a:r>
            <a:r>
              <a:rPr lang="pt-BR"/>
              <a:t>) } }</a:t>
            </a:r>
          </a:p>
        </p:txBody>
      </p:sp>
    </p:spTree>
    <p:extLst>
      <p:ext uri="{BB962C8B-B14F-4D97-AF65-F5344CB8AC3E}">
        <p14:creationId xmlns:p14="http://schemas.microsoft.com/office/powerpoint/2010/main" val="3843027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61C28-2EA4-44F1-A27B-1A863094C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9CA66-8BF4-4F1F-BAEE-99D1B9DD0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/>
              <a:t>O método </a:t>
            </a:r>
            <a:r>
              <a:rPr lang="pt-BR" b="1" err="1"/>
              <a:t>onCreate</a:t>
            </a:r>
            <a:r>
              <a:rPr lang="pt-BR" b="1"/>
              <a:t> </a:t>
            </a:r>
            <a:r>
              <a:rPr lang="pt-BR"/>
              <a:t>é o único obrigatório, porque, sem ele, a tela não se constrói! Perceba que ele tem toda uma anatomia que devemos seguir. Primeiro, ele começa com a palavra </a:t>
            </a:r>
            <a:r>
              <a:rPr lang="pt-BR" b="1" err="1"/>
              <a:t>override</a:t>
            </a:r>
            <a:r>
              <a:rPr lang="pt-BR"/>
              <a:t> , isso indica que esse é um método da classe mãe </a:t>
            </a:r>
            <a:r>
              <a:rPr lang="pt-BR" b="1"/>
              <a:t>( </a:t>
            </a:r>
            <a:r>
              <a:rPr lang="pt-BR" b="1" err="1"/>
              <a:t>Activity</a:t>
            </a:r>
            <a:r>
              <a:rPr lang="pt-BR" b="1"/>
              <a:t> ) </a:t>
            </a:r>
            <a:r>
              <a:rPr lang="pt-BR"/>
              <a:t>e que estamos sobrescrevendo-o para dar um novo comportamento, isto é, estamos sobrescrevendo-o para colocar o código de criação da nossa tela. </a:t>
            </a:r>
          </a:p>
          <a:p>
            <a:pPr algn="just"/>
            <a:r>
              <a:rPr lang="pt-BR"/>
              <a:t>Repare também que este método recebe a variável </a:t>
            </a:r>
            <a:r>
              <a:rPr lang="pt-BR" b="1" err="1"/>
              <a:t>savedInstanceState</a:t>
            </a:r>
            <a:r>
              <a:rPr lang="pt-BR" b="1"/>
              <a:t>: </a:t>
            </a:r>
            <a:r>
              <a:rPr lang="pt-BR" b="1" err="1"/>
              <a:t>Bundle</a:t>
            </a:r>
            <a:r>
              <a:rPr lang="pt-BR"/>
              <a:t>? por parâmetro, e como quem aciona este método é o próprio sistema operacional, quem é responsável por passar essa variável também é o sistema operacional! A grande questão é: "o que é essa variável?".</a:t>
            </a:r>
          </a:p>
        </p:txBody>
      </p:sp>
    </p:spTree>
    <p:extLst>
      <p:ext uri="{BB962C8B-B14F-4D97-AF65-F5344CB8AC3E}">
        <p14:creationId xmlns:p14="http://schemas.microsoft.com/office/powerpoint/2010/main" val="26356268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31B933-D534-49E3-81B2-091DC9E1F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Criando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17740-FC9F-4B3B-90AC-FF499DC01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/>
              <a:t>A variável </a:t>
            </a:r>
            <a:r>
              <a:rPr lang="pt-BR" err="1"/>
              <a:t>savedInstanceState</a:t>
            </a:r>
            <a:r>
              <a:rPr lang="pt-BR"/>
              <a:t> guarda informações do estado da </a:t>
            </a:r>
            <a:r>
              <a:rPr lang="pt-BR" err="1"/>
              <a:t>Activity</a:t>
            </a:r>
            <a:r>
              <a:rPr lang="pt-BR"/>
              <a:t>, guarda quais componentes estão na tela e informações que o usuário tenha preenchido. Ele guarda essas informações porque se o Android precisar tirar a sua </a:t>
            </a:r>
            <a:r>
              <a:rPr lang="pt-BR" err="1"/>
              <a:t>Activity</a:t>
            </a:r>
            <a:r>
              <a:rPr lang="pt-BR"/>
              <a:t> da memória enquanto outro aplicativo mais prioritário requisita mais memória, quando a sua </a:t>
            </a:r>
            <a:r>
              <a:rPr lang="pt-BR" err="1"/>
              <a:t>Activity</a:t>
            </a:r>
            <a:r>
              <a:rPr lang="pt-BR"/>
              <a:t> for reconstruída o Android consegue voltar ao estado que esta estava, isso tudo sem necessidade de nenhum código adicional!</a:t>
            </a:r>
          </a:p>
          <a:p>
            <a:pPr algn="just"/>
            <a:r>
              <a:rPr lang="pt-BR"/>
              <a:t>Por fim, toda essa lógica está programada internamente no código padrão da </a:t>
            </a:r>
            <a:r>
              <a:rPr lang="pt-BR" err="1"/>
              <a:t>Activity</a:t>
            </a:r>
            <a:r>
              <a:rPr lang="pt-BR"/>
              <a:t> , então é fundamental a chamada </a:t>
            </a:r>
            <a:r>
              <a:rPr lang="pt-BR" err="1"/>
              <a:t>super.onCreate</a:t>
            </a:r>
            <a:r>
              <a:rPr lang="pt-BR"/>
              <a:t>(</a:t>
            </a:r>
            <a:r>
              <a:rPr lang="pt-BR" err="1"/>
              <a:t>savedInstanceState</a:t>
            </a:r>
            <a:r>
              <a:rPr lang="pt-BR"/>
              <a:t>) pois ela executa essa lógica!</a:t>
            </a:r>
          </a:p>
          <a:p>
            <a:pPr algn="just"/>
            <a:r>
              <a:rPr lang="pt-BR"/>
              <a:t>A seguir, veja uma imagem que ilustra o ciclo de vida de uma </a:t>
            </a:r>
            <a:r>
              <a:rPr lang="pt-BR" err="1"/>
              <a:t>Activity</a:t>
            </a:r>
            <a:r>
              <a:rPr lang="pt-BR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50642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457226-ABCF-439B-81CA-BEB404C90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814387"/>
            <a:ext cx="473392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1146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6E05B-A37E-4513-9D51-E4D360E4D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o conteúdo de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F13BB4-E725-4D5C-ABA9-64517474DF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Definir o conteúdo de uma </a:t>
            </a:r>
            <a:r>
              <a:rPr lang="pt-BR" b="1" err="1"/>
              <a:t>Activity</a:t>
            </a:r>
            <a:r>
              <a:rPr lang="pt-BR"/>
              <a:t> significa definir o conteúdo que aparecerá na tela, para isso o Android possui o método </a:t>
            </a:r>
            <a:r>
              <a:rPr lang="pt-BR" b="1" err="1"/>
              <a:t>setContentView</a:t>
            </a:r>
            <a:r>
              <a:rPr lang="pt-BR"/>
              <a:t> , cuja tradução seria "Definir conteúdo de visualização", exatamente o que ele faz!</a:t>
            </a:r>
          </a:p>
          <a:p>
            <a:pPr algn="just"/>
            <a:r>
              <a:rPr lang="pt-BR"/>
              <a:t>Abra o </a:t>
            </a:r>
            <a:r>
              <a:rPr lang="pt-BR" err="1"/>
              <a:t>android</a:t>
            </a:r>
            <a:r>
              <a:rPr lang="pt-BR"/>
              <a:t> </a:t>
            </a:r>
            <a:r>
              <a:rPr lang="pt-BR" err="1"/>
              <a:t>studio</a:t>
            </a:r>
            <a:r>
              <a:rPr lang="pt-BR"/>
              <a:t> e faça o teste  da logica a seguir:</a:t>
            </a:r>
          </a:p>
        </p:txBody>
      </p:sp>
    </p:spTree>
    <p:extLst>
      <p:ext uri="{BB962C8B-B14F-4D97-AF65-F5344CB8AC3E}">
        <p14:creationId xmlns:p14="http://schemas.microsoft.com/office/powerpoint/2010/main" val="209534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0B6C44-5864-47EC-8454-FAA42F5C1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28" y="1163588"/>
            <a:ext cx="9240076" cy="41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26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BCD20-2882-4692-A706-ECE26149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 o Projeto e </a:t>
            </a:r>
            <a:r>
              <a:rPr lang="pt-BR" err="1"/>
              <a:t>Activity</a:t>
            </a:r>
            <a:endParaRPr lang="pt-BR"/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89B1D87E-D93F-4559-B165-DFEB27AED8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31" y="2485199"/>
            <a:ext cx="7140521" cy="373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04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9A2809-0C7D-4411-B181-598364FAB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o conteúdo de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4C0ACE-5D9E-4954-B119-2D86E3B4B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O layout criado simplesmente cria um texto na tela escrito "</a:t>
            </a:r>
            <a:r>
              <a:rPr lang="pt-BR" err="1"/>
              <a:t>Hello</a:t>
            </a:r>
            <a:r>
              <a:rPr lang="pt-BR"/>
              <a:t> </a:t>
            </a:r>
            <a:r>
              <a:rPr lang="pt-BR" err="1"/>
              <a:t>Kotlin</a:t>
            </a:r>
            <a:r>
              <a:rPr lang="pt-BR"/>
              <a:t>". Para isso, eu primeiro criei o objeto de texto com o código: </a:t>
            </a:r>
            <a:r>
              <a:rPr lang="pt-BR" err="1"/>
              <a:t>val</a:t>
            </a:r>
            <a:r>
              <a:rPr lang="pt-BR"/>
              <a:t> texto = </a:t>
            </a:r>
            <a:r>
              <a:rPr lang="pt-BR" err="1"/>
              <a:t>TextView</a:t>
            </a:r>
            <a:r>
              <a:rPr lang="pt-BR"/>
              <a:t>(</a:t>
            </a:r>
            <a:r>
              <a:rPr lang="pt-BR" err="1"/>
              <a:t>this</a:t>
            </a:r>
            <a:r>
              <a:rPr lang="pt-BR"/>
              <a:t>) , em seguida, defini o texto que aparecerá na tela: </a:t>
            </a:r>
            <a:r>
              <a:rPr lang="pt-BR" err="1"/>
              <a:t>texto.text</a:t>
            </a:r>
            <a:r>
              <a:rPr lang="pt-BR"/>
              <a:t> = "</a:t>
            </a:r>
            <a:r>
              <a:rPr lang="pt-BR" err="1"/>
              <a:t>Hello</a:t>
            </a:r>
            <a:r>
              <a:rPr lang="pt-BR"/>
              <a:t> </a:t>
            </a:r>
            <a:r>
              <a:rPr lang="pt-BR" err="1"/>
              <a:t>Kotlin</a:t>
            </a:r>
            <a:r>
              <a:rPr lang="pt-BR"/>
              <a:t>" e depois utilizei o método </a:t>
            </a:r>
            <a:r>
              <a:rPr lang="pt-BR" err="1"/>
              <a:t>setContentView</a:t>
            </a:r>
            <a:r>
              <a:rPr lang="pt-BR"/>
              <a:t> , passando como parâmetro o objeto que eu criei acima: </a:t>
            </a:r>
            <a:r>
              <a:rPr lang="pt-BR" err="1"/>
              <a:t>setContentView</a:t>
            </a:r>
            <a:r>
              <a:rPr lang="pt-BR"/>
              <a:t>( texto ) .</a:t>
            </a:r>
          </a:p>
        </p:txBody>
      </p:sp>
    </p:spTree>
    <p:extLst>
      <p:ext uri="{BB962C8B-B14F-4D97-AF65-F5344CB8AC3E}">
        <p14:creationId xmlns:p14="http://schemas.microsoft.com/office/powerpoint/2010/main" val="3784262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1B5CBE-5418-4C3D-97E4-29966A7A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o conteúdo de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D743EB-AA31-4F23-9BB4-54CF1125B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A outra forma de criação de layout, e a mais comum, é utilizar um arquivo </a:t>
            </a:r>
            <a:r>
              <a:rPr lang="pt-BR" err="1"/>
              <a:t>xml</a:t>
            </a:r>
            <a:r>
              <a:rPr lang="pt-BR"/>
              <a:t> e indicá-lo no método </a:t>
            </a:r>
            <a:r>
              <a:rPr lang="pt-BR" err="1"/>
              <a:t>setContentView</a:t>
            </a:r>
            <a:r>
              <a:rPr lang="pt-BR"/>
              <a:t> . Utilizando essa abordagem, precisamos ter um arquivo </a:t>
            </a:r>
            <a:r>
              <a:rPr lang="pt-BR" err="1"/>
              <a:t>xml</a:t>
            </a:r>
            <a:r>
              <a:rPr lang="pt-BR"/>
              <a:t> , que terá a definição do layout do App, e ficará dentro da pasta res/layout do nosso projeto. Para esse exemplo utilizarei um arquivo </a:t>
            </a:r>
            <a:r>
              <a:rPr lang="pt-BR" err="1"/>
              <a:t>xml</a:t>
            </a:r>
            <a:r>
              <a:rPr lang="pt-BR"/>
              <a:t> com o nome activity_main.xml e com o seguinte conteúdo: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CC17E2-D116-47F0-A1D8-471E31DE1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376" y="4536098"/>
            <a:ext cx="6667254" cy="161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9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97F00-70E2-4CAE-A16A-C18DA4AD0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Definindo o conteúdo de uma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2E6E9A-1E68-47FB-B973-6B5FF54B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/>
              <a:t>O código anterior  é responsável pela criação de um objeto </a:t>
            </a:r>
            <a:r>
              <a:rPr lang="pt-BR" sz="2000" b="1" err="1"/>
              <a:t>TextView</a:t>
            </a:r>
            <a:r>
              <a:rPr lang="pt-BR" sz="2000"/>
              <a:t> na tela, com a propriedade </a:t>
            </a:r>
            <a:r>
              <a:rPr lang="pt-BR" sz="2000" b="1" err="1"/>
              <a:t>text</a:t>
            </a:r>
            <a:r>
              <a:rPr lang="pt-BR" sz="2000"/>
              <a:t> preenchida com o texto "</a:t>
            </a:r>
            <a:r>
              <a:rPr lang="pt-BR" sz="2000" err="1"/>
              <a:t>Hello</a:t>
            </a:r>
            <a:r>
              <a:rPr lang="pt-BR" sz="2000"/>
              <a:t> </a:t>
            </a:r>
            <a:r>
              <a:rPr lang="pt-BR" sz="2000" err="1"/>
              <a:t>Kotlin</a:t>
            </a:r>
            <a:r>
              <a:rPr lang="pt-BR" sz="2000"/>
              <a:t>". Assim como no exemplo anterior, a diferença é que anteriormente faríamos isso no código em </a:t>
            </a:r>
            <a:r>
              <a:rPr lang="pt-BR" sz="2000" err="1"/>
              <a:t>Kotlin</a:t>
            </a:r>
            <a:r>
              <a:rPr lang="pt-BR" sz="2000"/>
              <a:t>. </a:t>
            </a:r>
          </a:p>
          <a:p>
            <a:pPr algn="just"/>
            <a:r>
              <a:rPr lang="pt-BR" sz="2000"/>
              <a:t>Desta forma, o código da </a:t>
            </a:r>
            <a:r>
              <a:rPr lang="pt-BR" sz="2000" err="1"/>
              <a:t>Activity</a:t>
            </a:r>
            <a:r>
              <a:rPr lang="pt-BR" sz="2000"/>
              <a:t> ficará assim: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8ACB56-44CF-4980-81C0-F5A7EE40C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955" y="3926908"/>
            <a:ext cx="5139676" cy="221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825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42E7C-82E7-4EC2-BFC1-BA586193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D34026-5D45-4FEA-9CDB-65F68196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/>
              <a:t>Durante o processo de desenvolvimento de um aplicativo, é comum o programador precisar acessar algum recurso através do código. Este recurso pode ser uma imagem, um arquivo </a:t>
            </a:r>
            <a:r>
              <a:rPr lang="pt-BR" err="1"/>
              <a:t>xml</a:t>
            </a:r>
            <a:r>
              <a:rPr lang="pt-BR"/>
              <a:t> de layout, uma configuração de cor ou texto ou até mesmo o id de um objeto especifico. Para facilitar o acesso aos recursos do projeto, o Android possui uma classe chamada </a:t>
            </a:r>
            <a:r>
              <a:rPr lang="pt-BR" b="1"/>
              <a:t>R</a:t>
            </a:r>
            <a:r>
              <a:rPr lang="pt-BR"/>
              <a:t> . Simples assim mesmo, uma única letra em maiúsculo. O nome </a:t>
            </a:r>
            <a:r>
              <a:rPr lang="pt-BR" b="1"/>
              <a:t>R</a:t>
            </a:r>
            <a:r>
              <a:rPr lang="pt-BR"/>
              <a:t> é uma abreviação de </a:t>
            </a:r>
            <a:r>
              <a:rPr lang="pt-BR" b="1"/>
              <a:t>"</a:t>
            </a:r>
            <a:r>
              <a:rPr lang="pt-BR" b="1" err="1"/>
              <a:t>Resources</a:t>
            </a:r>
            <a:r>
              <a:rPr lang="pt-BR" b="1"/>
              <a:t>" </a:t>
            </a:r>
            <a:r>
              <a:rPr lang="pt-BR"/>
              <a:t>(Recursos), o que faz todo sentido</a:t>
            </a:r>
          </a:p>
        </p:txBody>
      </p:sp>
    </p:spTree>
    <p:extLst>
      <p:ext uri="{BB962C8B-B14F-4D97-AF65-F5344CB8AC3E}">
        <p14:creationId xmlns:p14="http://schemas.microsoft.com/office/powerpoint/2010/main" val="3143498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D68A4-3B72-4B6A-86AB-289DC7C74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01CB3-1199-467C-A77E-6A816F44C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Utilizamos a classe </a:t>
            </a:r>
            <a:r>
              <a:rPr lang="pt-BR" b="1"/>
              <a:t>R</a:t>
            </a:r>
            <a:r>
              <a:rPr lang="pt-BR"/>
              <a:t> para acessar o arquivo de </a:t>
            </a:r>
            <a:r>
              <a:rPr lang="pt-BR" b="1"/>
              <a:t>layout</a:t>
            </a:r>
            <a:r>
              <a:rPr lang="pt-BR"/>
              <a:t>, olhe o código novamente: </a:t>
            </a:r>
            <a:r>
              <a:rPr lang="pt-BR" err="1"/>
              <a:t>setContentView</a:t>
            </a:r>
            <a:r>
              <a:rPr lang="pt-BR"/>
              <a:t>( </a:t>
            </a:r>
            <a:r>
              <a:rPr lang="pt-BR" b="1" err="1"/>
              <a:t>R.layout.activity_main</a:t>
            </a:r>
            <a:r>
              <a:rPr lang="pt-BR" b="1"/>
              <a:t> </a:t>
            </a:r>
            <a:r>
              <a:rPr lang="pt-BR"/>
              <a:t>) . Preste atenção no uso da classe </a:t>
            </a:r>
            <a:r>
              <a:rPr lang="pt-BR" b="1"/>
              <a:t>R</a:t>
            </a:r>
            <a:r>
              <a:rPr lang="pt-BR"/>
              <a:t> ; esse código acessa o arquivo </a:t>
            </a:r>
            <a:r>
              <a:rPr lang="pt-BR" err="1"/>
              <a:t>activity_main</a:t>
            </a:r>
            <a:r>
              <a:rPr lang="pt-BR"/>
              <a:t> , que está dentro da pasta </a:t>
            </a:r>
            <a:r>
              <a:rPr lang="pt-BR" b="1"/>
              <a:t>layout</a:t>
            </a:r>
            <a:r>
              <a:rPr lang="pt-BR"/>
              <a:t> , por isso, o comando </a:t>
            </a:r>
            <a:r>
              <a:rPr lang="pt-BR" b="1" err="1"/>
              <a:t>R.layout.activity_main</a:t>
            </a:r>
            <a:r>
              <a:rPr lang="pt-BR" b="1"/>
              <a:t> </a:t>
            </a:r>
            <a:r>
              <a:rPr lang="pt-BR"/>
              <a:t>!</a:t>
            </a:r>
          </a:p>
          <a:p>
            <a:pPr algn="just"/>
            <a:r>
              <a:rPr lang="pt-BR"/>
              <a:t>O arquivo </a:t>
            </a:r>
            <a:r>
              <a:rPr lang="pt-BR" b="1" err="1"/>
              <a:t>activity</a:t>
            </a:r>
            <a:r>
              <a:rPr lang="pt-BR" err="1"/>
              <a:t>_main</a:t>
            </a:r>
            <a:r>
              <a:rPr lang="pt-BR"/>
              <a:t> é um arquivo em </a:t>
            </a:r>
            <a:r>
              <a:rPr lang="pt-BR" b="1" err="1"/>
              <a:t>xml</a:t>
            </a:r>
            <a:r>
              <a:rPr lang="pt-BR"/>
              <a:t> , mas quando o acessamos através da classe </a:t>
            </a:r>
            <a:r>
              <a:rPr lang="pt-BR" b="1"/>
              <a:t>R</a:t>
            </a:r>
            <a:r>
              <a:rPr lang="pt-BR"/>
              <a:t> , não é necessário colocar a extensão. Desta forma, podemos acessar qualquer outro recurso do projeto.</a:t>
            </a:r>
          </a:p>
        </p:txBody>
      </p:sp>
    </p:spTree>
    <p:extLst>
      <p:ext uri="{BB962C8B-B14F-4D97-AF65-F5344CB8AC3E}">
        <p14:creationId xmlns:p14="http://schemas.microsoft.com/office/powerpoint/2010/main" val="3935189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628108-55FC-4A03-AA07-B29E0FEA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ACESSANDO RECURSOS – CLASSE 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0DC8BB-692A-487C-89EF-396CC2DBC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Exemplo: Vamos supor que exista uma imagem chamada background.png dentro da pasta </a:t>
            </a:r>
            <a:r>
              <a:rPr lang="pt-BR" err="1"/>
              <a:t>drawable</a:t>
            </a:r>
            <a:r>
              <a:rPr lang="pt-BR"/>
              <a:t> ; podemos acessá-la com </a:t>
            </a:r>
            <a:r>
              <a:rPr lang="pt-BR" err="1"/>
              <a:t>R.drawable.background</a:t>
            </a:r>
            <a:r>
              <a:rPr lang="pt-BR"/>
              <a:t> . Agora vamos supor que exista uma cor chamada azul definida no arquivo </a:t>
            </a:r>
            <a:r>
              <a:rPr lang="pt-BR" err="1"/>
              <a:t>colors</a:t>
            </a:r>
            <a:r>
              <a:rPr lang="pt-BR"/>
              <a:t> ; podemos acessá-la com </a:t>
            </a:r>
            <a:r>
              <a:rPr lang="pt-BR" err="1"/>
              <a:t>R.color.azul</a:t>
            </a:r>
            <a:r>
              <a:rPr lang="pt-BR"/>
              <a:t> , e essa mesma lógica segue para qualquer recurso dentro da pasta.</a:t>
            </a:r>
          </a:p>
        </p:txBody>
      </p:sp>
    </p:spTree>
    <p:extLst>
      <p:ext uri="{BB962C8B-B14F-4D97-AF65-F5344CB8AC3E}">
        <p14:creationId xmlns:p14="http://schemas.microsoft.com/office/powerpoint/2010/main" val="553109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E9B525-6473-4001-8E18-28B99804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VIEWS – COMPONENTES VISUAIS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96F190-7CD6-42A8-A72F-E5DB425B1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As </a:t>
            </a:r>
            <a:r>
              <a:rPr lang="pt-BR" b="1" err="1"/>
              <a:t>Views</a:t>
            </a:r>
            <a:r>
              <a:rPr lang="pt-BR" b="1"/>
              <a:t> </a:t>
            </a:r>
            <a:r>
              <a:rPr lang="pt-BR"/>
              <a:t>(visualizações) são todos os componentes visuais que podem ser usados na criação de um aplicativo. A classe </a:t>
            </a:r>
            <a:r>
              <a:rPr lang="pt-BR" b="1" err="1"/>
              <a:t>View</a:t>
            </a:r>
            <a:r>
              <a:rPr lang="pt-BR"/>
              <a:t> é a classe base de qualquer outro componente que podemos usar em uma </a:t>
            </a:r>
            <a:r>
              <a:rPr lang="pt-BR" b="1" err="1"/>
              <a:t>Activity</a:t>
            </a:r>
            <a:r>
              <a:rPr lang="pt-BR"/>
              <a:t>. Botões, caixas de texto, caixas de seleção, objetos de imagens etc., todos são derivados da classe </a:t>
            </a:r>
            <a:r>
              <a:rPr lang="pt-BR" b="1" err="1"/>
              <a:t>View</a:t>
            </a:r>
            <a:r>
              <a:rPr lang="pt-BR"/>
              <a:t> .</a:t>
            </a:r>
          </a:p>
          <a:p>
            <a:pPr algn="just"/>
            <a:r>
              <a:rPr lang="pt-BR"/>
              <a:t>A imagem a seguir mostra toda a hierarquia da </a:t>
            </a:r>
            <a:r>
              <a:rPr lang="pt-BR" b="1" err="1"/>
              <a:t>View</a:t>
            </a:r>
            <a:r>
              <a:rPr lang="pt-BR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557735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9406531-40B9-4456-8B6D-A5EB3A3BF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081" y="627990"/>
            <a:ext cx="6763125" cy="522417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3D87DE7-693D-4467-89C7-D658D7A70447}"/>
              </a:ext>
            </a:extLst>
          </p:cNvPr>
          <p:cNvSpPr txBox="1"/>
          <p:nvPr/>
        </p:nvSpPr>
        <p:spPr>
          <a:xfrm>
            <a:off x="1899140" y="5852164"/>
            <a:ext cx="86375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/>
              <a:t>A seguir, veremos os componentes visuais mais comuns usados em aplicativos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24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9B9CC-4BE9-4410-B87E-D0DD13B1E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TextView</a:t>
            </a:r>
            <a:r>
              <a:rPr lang="pt-BR"/>
              <a:t> (visualização de texto)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DFC10E-9E6F-4B66-B642-E1282BF86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O </a:t>
            </a:r>
            <a:r>
              <a:rPr lang="pt-BR" b="1" err="1"/>
              <a:t>TextView</a:t>
            </a:r>
            <a:r>
              <a:rPr lang="pt-BR"/>
              <a:t> é um componente de visualização de texto, usado quando queremos mostrar alguma informação escrita para o usuário. Ele pode ser definido pela </a:t>
            </a:r>
            <a:r>
              <a:rPr lang="pt-BR" err="1"/>
              <a:t>tag</a:t>
            </a:r>
            <a:r>
              <a:rPr lang="pt-BR"/>
              <a:t> , e podemos usar sua propriedade </a:t>
            </a:r>
            <a:r>
              <a:rPr lang="pt-BR" b="1" err="1"/>
              <a:t>text</a:t>
            </a:r>
            <a:r>
              <a:rPr lang="pt-BR"/>
              <a:t> para definir o texto exibido na tela. </a:t>
            </a:r>
            <a:r>
              <a:rPr lang="pt-BR" b="1" err="1"/>
              <a:t>TextView</a:t>
            </a:r>
            <a:r>
              <a:rPr lang="pt-BR"/>
              <a:t> (visualização de texto) </a:t>
            </a:r>
          </a:p>
          <a:p>
            <a:pPr algn="just"/>
            <a:r>
              <a:rPr lang="pt-BR"/>
              <a:t>Veja um exemplo completo:</a:t>
            </a:r>
          </a:p>
        </p:txBody>
      </p:sp>
    </p:spTree>
    <p:extLst>
      <p:ext uri="{BB962C8B-B14F-4D97-AF65-F5344CB8AC3E}">
        <p14:creationId xmlns:p14="http://schemas.microsoft.com/office/powerpoint/2010/main" val="31686534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3">
            <a:extLst>
              <a:ext uri="{FF2B5EF4-FFF2-40B4-BE49-F238E27FC236}">
                <a16:creationId xmlns:a16="http://schemas.microsoft.com/office/drawing/2014/main" id="{C35CC9BD-9216-49C4-B0F7-C472B64B1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13" y="664528"/>
            <a:ext cx="8210574" cy="5089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33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D6688-6ACE-48C0-8A96-69358A20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Cria o Projeto e </a:t>
            </a:r>
            <a:r>
              <a:rPr lang="pt-BR" err="1"/>
              <a:t>Activity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6246DE-B40C-4793-A6C9-339E4BC5A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/>
              <a:t>Aqui são dois nomes diferentes pois essa tela utilizará um arquivo XML para o layout e um arquivo em </a:t>
            </a:r>
            <a:r>
              <a:rPr lang="pt-BR" err="1"/>
              <a:t>Kotlin</a:t>
            </a:r>
            <a:r>
              <a:rPr lang="pt-BR"/>
              <a:t> para o código. </a:t>
            </a:r>
          </a:p>
          <a:p>
            <a:pPr algn="just"/>
            <a:r>
              <a:rPr lang="pt-BR"/>
              <a:t>Por convenção, os arquivos de layout têm nomenclatura toda minúscula e, quando é um nome composto, este é separado por _ (</a:t>
            </a:r>
            <a:r>
              <a:rPr lang="pt-BR" err="1"/>
              <a:t>underline</a:t>
            </a:r>
            <a:r>
              <a:rPr lang="pt-BR"/>
              <a:t>), também por convenção os arquivos relacionados a </a:t>
            </a:r>
            <a:r>
              <a:rPr lang="pt-BR" err="1"/>
              <a:t>Activities</a:t>
            </a:r>
            <a:r>
              <a:rPr lang="pt-BR"/>
              <a:t> têm o prefixo "</a:t>
            </a:r>
            <a:r>
              <a:rPr lang="pt-BR" err="1"/>
              <a:t>activity</a:t>
            </a:r>
            <a:r>
              <a:rPr lang="pt-BR"/>
              <a:t>". Já os arquivos de código, </a:t>
            </a:r>
            <a:r>
              <a:rPr lang="pt-BR" err="1"/>
              <a:t>Kotlin</a:t>
            </a:r>
            <a:r>
              <a:rPr lang="pt-BR"/>
              <a:t> ou Java, a convenção é ter um sufixo "</a:t>
            </a:r>
            <a:r>
              <a:rPr lang="pt-BR" err="1"/>
              <a:t>Activity</a:t>
            </a:r>
            <a:r>
              <a:rPr lang="pt-BR"/>
              <a:t>" para arquivos relacionados a uma </a:t>
            </a:r>
            <a:r>
              <a:rPr lang="pt-BR" err="1"/>
              <a:t>Activity</a:t>
            </a:r>
            <a:r>
              <a:rPr lang="pt-BR"/>
              <a:t> e todas as palavras são iniciadas com letras maiúsculas. É convenção também que, quando é um nome composto, este não é separado por nenhum caractere. </a:t>
            </a:r>
          </a:p>
        </p:txBody>
      </p:sp>
    </p:spTree>
    <p:extLst>
      <p:ext uri="{BB962C8B-B14F-4D97-AF65-F5344CB8AC3E}">
        <p14:creationId xmlns:p14="http://schemas.microsoft.com/office/powerpoint/2010/main" val="364762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243B75-A681-4CE6-98FB-596629982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EditText</a:t>
            </a:r>
            <a:r>
              <a:rPr lang="pt-BR"/>
              <a:t> (edição de texto) 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DDEE1E-06FA-440D-9D56-319E70BD6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pt-BR"/>
              <a:t>O </a:t>
            </a:r>
            <a:r>
              <a:rPr lang="pt-BR" b="1" err="1"/>
              <a:t>EditText</a:t>
            </a:r>
            <a:r>
              <a:rPr lang="pt-BR"/>
              <a:t> é o componente que usamos quando queremos que o usuário informe algo ao aplicativo, conhecido também como caixa de texto. O </a:t>
            </a:r>
            <a:r>
              <a:rPr lang="pt-BR" b="1" err="1"/>
              <a:t>EditText</a:t>
            </a:r>
            <a:r>
              <a:rPr lang="pt-BR" b="1"/>
              <a:t> </a:t>
            </a:r>
            <a:r>
              <a:rPr lang="pt-BR"/>
              <a:t>pode ser definido pela </a:t>
            </a:r>
            <a:r>
              <a:rPr lang="pt-BR" err="1"/>
              <a:t>tag</a:t>
            </a:r>
            <a:r>
              <a:rPr lang="pt-BR"/>
              <a:t> , e ele também possui a propriedade </a:t>
            </a:r>
            <a:r>
              <a:rPr lang="pt-BR" b="1" err="1"/>
              <a:t>text</a:t>
            </a:r>
            <a:r>
              <a:rPr lang="pt-BR"/>
              <a:t>, em que podemos definir algum texto. </a:t>
            </a:r>
          </a:p>
          <a:p>
            <a:pPr algn="just"/>
            <a:r>
              <a:rPr lang="pt-BR"/>
              <a:t>Outra propriedade de uso muito comum nesse componente é a propriedade </a:t>
            </a:r>
            <a:r>
              <a:rPr lang="pt-BR" b="1" err="1"/>
              <a:t>hint</a:t>
            </a:r>
            <a:r>
              <a:rPr lang="pt-BR"/>
              <a:t> (sugestão). Ela serve para indicar ao usuário qual o conteúdo que deve ser digitado naquele </a:t>
            </a:r>
            <a:r>
              <a:rPr lang="pt-BR" b="1" err="1"/>
              <a:t>EditText</a:t>
            </a:r>
            <a:r>
              <a:rPr lang="pt-BR"/>
              <a:t> , por exemplo, podemos usar o </a:t>
            </a:r>
            <a:r>
              <a:rPr lang="pt-BR" b="1" err="1"/>
              <a:t>hint</a:t>
            </a:r>
            <a:r>
              <a:rPr lang="pt-BR"/>
              <a:t> para indicar que aquele campo deve ser preenchido com seu nome de usuário</a:t>
            </a:r>
            <a:r>
              <a:rPr lang="pt-BR" b="1"/>
              <a:t>: </a:t>
            </a:r>
            <a:r>
              <a:rPr lang="pt-BR" b="1" err="1"/>
              <a:t>android:hint</a:t>
            </a:r>
            <a:r>
              <a:rPr lang="pt-BR" b="1"/>
              <a:t> ="Nome de usuário" . </a:t>
            </a:r>
          </a:p>
          <a:p>
            <a:pPr algn="just"/>
            <a:r>
              <a:rPr lang="pt-BR"/>
              <a:t>Veja um exemplo completo:</a:t>
            </a:r>
          </a:p>
        </p:txBody>
      </p:sp>
    </p:spTree>
    <p:extLst>
      <p:ext uri="{BB962C8B-B14F-4D97-AF65-F5344CB8AC3E}">
        <p14:creationId xmlns:p14="http://schemas.microsoft.com/office/powerpoint/2010/main" val="39516005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8F9353-13F8-44C0-ABB8-6D3E79D2E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726" y="1102884"/>
            <a:ext cx="6719507" cy="478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8925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6DAC92-BB83-4052-AAE5-3AD2C6112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Button (botão)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C50F13-6EB9-4620-AD1C-A25103B6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Outro componente muito comum é o Button , que cria um botão na tela e pode disparar alguma ação. Imagine uma tela de cadastro, em que o usuário preenche todas as informações e, ao final, é comum haver um botão cadastrar , que dispara uma ação no código, que faz o cadastro do usuário. </a:t>
            </a:r>
          </a:p>
          <a:p>
            <a:pPr algn="just"/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Um botão pode ser definido pela </a:t>
            </a:r>
            <a:r>
              <a:rPr kumimoji="0" lang="pt-BR" altLang="pt-BR" sz="24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tag</a:t>
            </a:r>
            <a:r>
              <a:rPr kumimoji="0" lang="pt-BR" altLang="pt-BR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&lt;Button/&gt; 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e também possui propriedade </a:t>
            </a:r>
            <a:r>
              <a:rPr kumimoji="0" lang="pt-BR" altLang="pt-BR" sz="24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kumimoji="0" lang="pt-BR" altLang="pt-BR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 para definir o texto do botão.</a:t>
            </a:r>
          </a:p>
          <a:p>
            <a:pPr algn="just"/>
            <a:r>
              <a:rPr lang="pt-BR" altLang="pt-BR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rPr>
              <a:t>Veja a declaração completa:</a:t>
            </a:r>
            <a:endParaRPr kumimoji="0" lang="pt-BR" altLang="pt-BR" sz="4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486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F63C6F6-46D2-4E20-B335-86FFC5990E50}"/>
              </a:ext>
            </a:extLst>
          </p:cNvPr>
          <p:cNvGrpSpPr/>
          <p:nvPr/>
        </p:nvGrpSpPr>
        <p:grpSpPr>
          <a:xfrm>
            <a:off x="3219156" y="1082845"/>
            <a:ext cx="5753687" cy="4347284"/>
            <a:chOff x="4430663" y="717085"/>
            <a:chExt cx="3559786" cy="24384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D6A7A869-CDC8-40F3-84B2-CE4ABFD00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30663" y="717085"/>
              <a:ext cx="3133725" cy="809625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8717D46C-6D8E-47EA-B614-C91219FF2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0663" y="1526710"/>
              <a:ext cx="3559786" cy="16287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142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8998A-0A07-44C1-A2C7-0E9A6907C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LinearLayout</a:t>
            </a:r>
            <a:r>
              <a:rPr lang="pt-BR"/>
              <a:t> (layout linear)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13E2CB-93CC-4F97-BFAF-7C5DC6513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pt-BR"/>
              <a:t>O </a:t>
            </a:r>
            <a:r>
              <a:rPr lang="pt-BR" err="1"/>
              <a:t>LinearLayout</a:t>
            </a:r>
            <a:r>
              <a:rPr lang="pt-BR"/>
              <a:t> é um pouco diferente das outras </a:t>
            </a:r>
            <a:r>
              <a:rPr lang="pt-BR" err="1"/>
              <a:t>Views</a:t>
            </a:r>
            <a:r>
              <a:rPr lang="pt-BR"/>
              <a:t> porque ele faz parte da família do </a:t>
            </a:r>
            <a:r>
              <a:rPr lang="pt-BR" err="1"/>
              <a:t>ViewGroup</a:t>
            </a:r>
            <a:r>
              <a:rPr lang="pt-BR"/>
              <a:t> (grupo de visualização), o que quer dizer que sua função é agrupar outros componentes dentro dele. Podemos definir um layout linear através da </a:t>
            </a:r>
            <a:r>
              <a:rPr lang="pt-BR" err="1"/>
              <a:t>tag</a:t>
            </a:r>
            <a:r>
              <a:rPr lang="pt-BR"/>
              <a:t> .</a:t>
            </a:r>
          </a:p>
          <a:p>
            <a:pPr algn="just"/>
            <a:r>
              <a:rPr lang="pt-BR"/>
              <a:t>O </a:t>
            </a:r>
            <a:r>
              <a:rPr lang="pt-BR" err="1"/>
              <a:t>LinearLayout</a:t>
            </a:r>
            <a:r>
              <a:rPr lang="pt-BR"/>
              <a:t> possui uma propriedade chamada </a:t>
            </a:r>
            <a:r>
              <a:rPr lang="pt-BR" err="1"/>
              <a:t>orientation</a:t>
            </a:r>
            <a:r>
              <a:rPr lang="pt-BR"/>
              <a:t> (orientação) que define como os componentes serão exibidos dentro do layout. Essa definição pode acontecer de duas formas: com orientação horizontal ou vertical. Em um layout vertical, todos os componentes dentro dele ficarão um embaixo do outro; já em um layout horizontal, todos os componentes ficarão um ao lado do outro. </a:t>
            </a:r>
          </a:p>
          <a:p>
            <a:pPr algn="just"/>
            <a:r>
              <a:rPr lang="pt-BR"/>
              <a:t>Veja um exemplo de um </a:t>
            </a:r>
            <a:r>
              <a:rPr lang="pt-BR" err="1"/>
              <a:t>LinearLayout</a:t>
            </a:r>
            <a:r>
              <a:rPr lang="pt-BR"/>
              <a:t> com orientação vertical com dois botões dentro:</a:t>
            </a:r>
          </a:p>
        </p:txBody>
      </p:sp>
    </p:spTree>
    <p:extLst>
      <p:ext uri="{BB962C8B-B14F-4D97-AF65-F5344CB8AC3E}">
        <p14:creationId xmlns:p14="http://schemas.microsoft.com/office/powerpoint/2010/main" val="3723167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5453C1C-D882-49EF-96C5-66B60E1CFCE5}"/>
              </a:ext>
            </a:extLst>
          </p:cNvPr>
          <p:cNvGrpSpPr/>
          <p:nvPr/>
        </p:nvGrpSpPr>
        <p:grpSpPr>
          <a:xfrm>
            <a:off x="801859" y="828235"/>
            <a:ext cx="6513341" cy="4582551"/>
            <a:chOff x="3009900" y="1058594"/>
            <a:chExt cx="6172200" cy="30861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9056C770-0C53-41E3-AA0B-559AF292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900" y="1058594"/>
              <a:ext cx="6172200" cy="91440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0ADAC12F-E268-44C1-9A5E-5858455B3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8475" y="1972994"/>
              <a:ext cx="6143625" cy="2171700"/>
            </a:xfrm>
            <a:prstGeom prst="rect">
              <a:avLst/>
            </a:prstGeom>
          </p:spPr>
        </p:pic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1EED08E8-3FE3-4C04-BF5D-A3714EE74858}"/>
              </a:ext>
            </a:extLst>
          </p:cNvPr>
          <p:cNvSpPr txBox="1"/>
          <p:nvPr/>
        </p:nvSpPr>
        <p:spPr>
          <a:xfrm>
            <a:off x="7839221" y="643569"/>
            <a:ext cx="2880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Veja o resultado visual: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6C7F30E-0A24-49FA-9E48-C3479AF5D6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5704" y="1059582"/>
            <a:ext cx="3400865" cy="17865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40D8BD00-B01C-4D5A-AA77-2515E1E21D43}"/>
              </a:ext>
            </a:extLst>
          </p:cNvPr>
          <p:cNvSpPr txBox="1"/>
          <p:nvPr/>
        </p:nvSpPr>
        <p:spPr>
          <a:xfrm>
            <a:off x="7295856" y="2808070"/>
            <a:ext cx="44418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Veja agora como ficaria simplesmente trocando a propriedade </a:t>
            </a:r>
            <a:r>
              <a:rPr lang="pt-BR" b="1" err="1"/>
              <a:t>orientation</a:t>
            </a:r>
            <a:r>
              <a:rPr lang="pt-BR" b="1"/>
              <a:t> do </a:t>
            </a:r>
            <a:r>
              <a:rPr lang="pt-BR" b="1" err="1"/>
              <a:t>LinearLayout</a:t>
            </a:r>
            <a:r>
              <a:rPr lang="pt-BR" b="1"/>
              <a:t> para horizontal :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6525843-9C70-4E58-AC5A-0EF35DBA4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360" y="4132086"/>
            <a:ext cx="3400865" cy="179935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4FCCD5F-4CB5-432B-9DD4-F884F1233DEC}"/>
              </a:ext>
            </a:extLst>
          </p:cNvPr>
          <p:cNvSpPr txBox="1"/>
          <p:nvPr/>
        </p:nvSpPr>
        <p:spPr>
          <a:xfrm>
            <a:off x="3166989" y="5755281"/>
            <a:ext cx="611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/>
              <a:t>Existem diversos outros tipos de layouts além dos lineares</a:t>
            </a:r>
          </a:p>
        </p:txBody>
      </p:sp>
    </p:spTree>
    <p:extLst>
      <p:ext uri="{BB962C8B-B14F-4D97-AF65-F5344CB8AC3E}">
        <p14:creationId xmlns:p14="http://schemas.microsoft.com/office/powerpoint/2010/main" val="314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FC26F6-E447-4A4D-A7ED-C6C4DD4B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a altura e a largura de uma </a:t>
            </a:r>
            <a:r>
              <a:rPr lang="pt-BR" err="1"/>
              <a:t>View</a:t>
            </a:r>
            <a:r>
              <a:rPr lang="pt-BR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535D48-16BC-42AA-980C-4E2C559A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/>
              <a:t>Em todas as </a:t>
            </a:r>
            <a:r>
              <a:rPr lang="pt-BR" err="1"/>
              <a:t>Views</a:t>
            </a:r>
            <a:r>
              <a:rPr lang="pt-BR"/>
              <a:t>, é obrigatório que se definam duas propriedades, </a:t>
            </a:r>
            <a:r>
              <a:rPr lang="pt-BR" err="1"/>
              <a:t>layout_width</a:t>
            </a:r>
            <a:r>
              <a:rPr lang="pt-BR"/>
              <a:t> (largura) e </a:t>
            </a:r>
            <a:r>
              <a:rPr lang="pt-BR" err="1"/>
              <a:t>layout_height</a:t>
            </a:r>
            <a:r>
              <a:rPr lang="pt-BR"/>
              <a:t> (altura). Sendo obrigatórias, caso você não as defina, o código não </a:t>
            </a:r>
            <a:r>
              <a:rPr lang="pt-BR" err="1"/>
              <a:t>vaicompilar</a:t>
            </a:r>
            <a:r>
              <a:rPr lang="pt-BR"/>
              <a:t>, e também não há um valor padrão para elas, ou seja, você sempre terá que as definir. </a:t>
            </a:r>
          </a:p>
          <a:p>
            <a:pPr algn="just"/>
            <a:r>
              <a:rPr lang="pt-BR"/>
              <a:t>Mas na prática você verá que, sempre que abrir uma </a:t>
            </a:r>
            <a:r>
              <a:rPr lang="pt-BR" err="1"/>
              <a:t>tag</a:t>
            </a:r>
            <a:r>
              <a:rPr lang="pt-BR"/>
              <a:t>, a IDE já vai pedir para você definir esses valores, sendo quase impossível esquecer de fazer isso. Podemos definir essas propriedades de 3 maneiras.</a:t>
            </a:r>
          </a:p>
          <a:p>
            <a:pPr algn="just"/>
            <a:r>
              <a:rPr lang="pt-BR"/>
              <a:t> A primeira é definindo uma largura ou altura fixa em </a:t>
            </a:r>
            <a:r>
              <a:rPr lang="pt-BR" err="1"/>
              <a:t>dp</a:t>
            </a:r>
            <a:r>
              <a:rPr lang="pt-BR"/>
              <a:t> (pixel independente de densidade), Veja um exemplo :</a:t>
            </a:r>
          </a:p>
        </p:txBody>
      </p:sp>
    </p:spTree>
    <p:extLst>
      <p:ext uri="{BB962C8B-B14F-4D97-AF65-F5344CB8AC3E}">
        <p14:creationId xmlns:p14="http://schemas.microsoft.com/office/powerpoint/2010/main" val="22420165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6F66048A-3F63-4589-A328-D7BBB525DC26}"/>
              </a:ext>
            </a:extLst>
          </p:cNvPr>
          <p:cNvGrpSpPr/>
          <p:nvPr/>
        </p:nvGrpSpPr>
        <p:grpSpPr>
          <a:xfrm>
            <a:off x="900332" y="808453"/>
            <a:ext cx="6358597" cy="1133475"/>
            <a:chOff x="3805237" y="864724"/>
            <a:chExt cx="4619625" cy="1133475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B0FCD9F9-6E68-46F3-85B3-8C9C5C44F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5237" y="864724"/>
              <a:ext cx="4619625" cy="51435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E0E16E57-1846-46B8-B435-938E631FA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05237" y="1379074"/>
              <a:ext cx="4619625" cy="619125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0BFEB33E-30B6-4767-B85C-BC4807B9CC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849" y="729664"/>
            <a:ext cx="2386819" cy="1291052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AEDBB2A2-B931-4586-8B5A-53F09C1889E2}"/>
              </a:ext>
            </a:extLst>
          </p:cNvPr>
          <p:cNvSpPr/>
          <p:nvPr/>
        </p:nvSpPr>
        <p:spPr>
          <a:xfrm>
            <a:off x="7592685" y="1105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C3E7A8-C39E-449C-ACEE-73FAFE4D5EED}"/>
              </a:ext>
            </a:extLst>
          </p:cNvPr>
          <p:cNvSpPr txBox="1"/>
          <p:nvPr/>
        </p:nvSpPr>
        <p:spPr>
          <a:xfrm>
            <a:off x="900332" y="1989961"/>
            <a:ext cx="103913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Em casos em que precisamos definir um valor fixo, utilizamos a medida </a:t>
            </a:r>
            <a:r>
              <a:rPr lang="pt-BR" err="1"/>
              <a:t>dp</a:t>
            </a:r>
            <a:r>
              <a:rPr lang="pt-BR"/>
              <a:t> . A sigla </a:t>
            </a:r>
            <a:r>
              <a:rPr lang="pt-BR" err="1"/>
              <a:t>dp</a:t>
            </a:r>
            <a:r>
              <a:rPr lang="pt-BR"/>
              <a:t> vem de "</a:t>
            </a:r>
            <a:r>
              <a:rPr lang="pt-BR" err="1"/>
              <a:t>Density-independent</a:t>
            </a:r>
            <a:r>
              <a:rPr lang="pt-BR"/>
              <a:t> Pixels", que, em português ficaria: pixel independente de densidade. A utilização do </a:t>
            </a:r>
            <a:r>
              <a:rPr lang="pt-BR" err="1"/>
              <a:t>dp</a:t>
            </a:r>
            <a:r>
              <a:rPr lang="pt-BR"/>
              <a:t> garante que os componentes sempre terão o mesmo tamanho, mesmo em aparelhos com resolução diferente. Dispositivos diferentes podem ter resolução de tela diferentes, desta forma, o mesmo número de pixels pode corresponder a diferentes tamanhos físicos.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3BFAD94-043A-4458-AC61-984168FEBDEC}"/>
              </a:ext>
            </a:extLst>
          </p:cNvPr>
          <p:cNvSpPr txBox="1"/>
          <p:nvPr/>
        </p:nvSpPr>
        <p:spPr>
          <a:xfrm>
            <a:off x="900332" y="3409623"/>
            <a:ext cx="103913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/>
              <a:t>A segunda opção é usar a constante </a:t>
            </a:r>
            <a:r>
              <a:rPr lang="pt-BR" err="1"/>
              <a:t>wrap_content</a:t>
            </a:r>
            <a:r>
              <a:rPr lang="pt-BR"/>
              <a:t> . Esta opção, quando utilizada na altura ou largura de um componente indica que esta largura ou altura será variável de acordo com o conteúdo dela. No exemplo a seguir, o Botão 2 está definido com uma largura </a:t>
            </a:r>
            <a:r>
              <a:rPr lang="pt-BR" err="1"/>
              <a:t>wrap_content</a:t>
            </a:r>
            <a:r>
              <a:rPr lang="pt-BR"/>
              <a:t> , veja: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A78F015-9C92-4C2C-BE55-8F0AB9F9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331" y="4677947"/>
            <a:ext cx="6358597" cy="857250"/>
          </a:xfrm>
          <a:prstGeom prst="rect">
            <a:avLst/>
          </a:prstGeom>
        </p:spPr>
      </p:pic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67BB0C3E-A89C-4AD0-A566-3E30AA83DD66}"/>
              </a:ext>
            </a:extLst>
          </p:cNvPr>
          <p:cNvSpPr/>
          <p:nvPr/>
        </p:nvSpPr>
        <p:spPr>
          <a:xfrm>
            <a:off x="7745085" y="48594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A6F2444E-E952-4728-8774-7B232FD2B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849" y="4277231"/>
            <a:ext cx="2386819" cy="14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6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3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B3439-86AB-4826-BDB1-F9DF58E1E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Definindo a altura e a largura de uma </a:t>
            </a:r>
            <a:r>
              <a:rPr lang="pt-BR" err="1"/>
              <a:t>View</a:t>
            </a:r>
            <a:r>
              <a:rPr lang="pt-BR"/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47659C-3CEC-4685-AACB-0E504A77F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1438293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/>
              <a:t>A terceira opção é usar a constante </a:t>
            </a:r>
            <a:r>
              <a:rPr lang="pt-BR" err="1"/>
              <a:t>match_parent</a:t>
            </a:r>
            <a:r>
              <a:rPr lang="pt-BR"/>
              <a:t> . Ela indica que o componente tomará todo o espaço disponível em relação ao layout em que ele está inserido. Veja como ficaria se eu mudasse a largura do Botão 2 para </a:t>
            </a:r>
            <a:r>
              <a:rPr lang="pt-BR" err="1"/>
              <a:t>match_parent</a:t>
            </a:r>
            <a:r>
              <a:rPr lang="pt-BR"/>
              <a:t> :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76D20C-7C18-427F-B243-C8C3CB538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995224"/>
            <a:ext cx="5006925" cy="1125415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FBA029C0-E825-42FC-80BE-5D2F67D95EEC}"/>
              </a:ext>
            </a:extLst>
          </p:cNvPr>
          <p:cNvSpPr/>
          <p:nvPr/>
        </p:nvSpPr>
        <p:spPr>
          <a:xfrm>
            <a:off x="6755658" y="426615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1B80D1-1CCA-4F1D-8118-D7DD343D9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398" y="3623220"/>
            <a:ext cx="2709200" cy="166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2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ABF951-5C98-F320-2A6A-F9E82040B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40" y="621424"/>
            <a:ext cx="10630588" cy="5514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C17B62-4894-8A27-7006-F071379711D0}"/>
              </a:ext>
            </a:extLst>
          </p:cNvPr>
          <p:cNvSpPr txBox="1"/>
          <p:nvPr/>
        </p:nvSpPr>
        <p:spPr>
          <a:xfrm>
            <a:off x="2560320" y="878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</a:rPr>
              <a:t>CRIANDO O LAYOUT .XML</a:t>
            </a:r>
          </a:p>
        </p:txBody>
      </p:sp>
    </p:spTree>
    <p:extLst>
      <p:ext uri="{BB962C8B-B14F-4D97-AF65-F5344CB8AC3E}">
        <p14:creationId xmlns:p14="http://schemas.microsoft.com/office/powerpoint/2010/main" val="1933804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3BD00-586C-4B92-985E-099B5ED2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IDE do Android  Studio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B40563-797F-45B0-AC7D-27113569C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/>
              <a:t> A figura a seguir apresento a IDE do Android Studio! Este será nosso ambiente de desenvolvimento e você precisará se familiarizar com ele.</a:t>
            </a:r>
          </a:p>
        </p:txBody>
      </p:sp>
    </p:spTree>
    <p:extLst>
      <p:ext uri="{BB962C8B-B14F-4D97-AF65-F5344CB8AC3E}">
        <p14:creationId xmlns:p14="http://schemas.microsoft.com/office/powerpoint/2010/main" val="38823332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BA97108-EECE-9B71-9D56-305D529A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17" y="604911"/>
            <a:ext cx="10874326" cy="56833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294ADA6-92B5-725E-8DFE-0A4C7D9DABA8}"/>
              </a:ext>
            </a:extLst>
          </p:cNvPr>
          <p:cNvSpPr txBox="1"/>
          <p:nvPr/>
        </p:nvSpPr>
        <p:spPr>
          <a:xfrm>
            <a:off x="2560320" y="878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</a:rPr>
              <a:t>CRIANDO O LAYOUT .XML</a:t>
            </a:r>
          </a:p>
        </p:txBody>
      </p:sp>
    </p:spTree>
    <p:extLst>
      <p:ext uri="{BB962C8B-B14F-4D97-AF65-F5344CB8AC3E}">
        <p14:creationId xmlns:p14="http://schemas.microsoft.com/office/powerpoint/2010/main" val="9871475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FE72F99-B323-8643-4CA1-73BA3BCC5D6B}"/>
              </a:ext>
            </a:extLst>
          </p:cNvPr>
          <p:cNvSpPr txBox="1"/>
          <p:nvPr/>
        </p:nvSpPr>
        <p:spPr>
          <a:xfrm>
            <a:off x="2560320" y="87868"/>
            <a:ext cx="731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</a:rPr>
              <a:t>Layout conforme a programação .</a:t>
            </a:r>
            <a:r>
              <a:rPr lang="pt-BR" b="1" err="1">
                <a:solidFill>
                  <a:srgbClr val="002060"/>
                </a:solidFill>
              </a:rPr>
              <a:t>xml</a:t>
            </a:r>
            <a:endParaRPr lang="pt-BR" b="1">
              <a:solidFill>
                <a:srgbClr val="00206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964C82-F287-F4DB-511A-8C0773289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34" y="631538"/>
            <a:ext cx="10494498" cy="572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85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A1A42E5-066D-EB8E-A5E7-DA6B96B5AA71}"/>
              </a:ext>
            </a:extLst>
          </p:cNvPr>
          <p:cNvSpPr txBox="1"/>
          <p:nvPr/>
        </p:nvSpPr>
        <p:spPr>
          <a:xfrm>
            <a:off x="1828801" y="98474"/>
            <a:ext cx="8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</a:rPr>
              <a:t>RECUPERANDO AS VIEWS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AB7082-46AC-F871-CE8E-E09764896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16" y="639146"/>
            <a:ext cx="10972800" cy="57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4565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E2D4FEC-6B21-EF0D-3F2B-60A8D12E0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12" y="534572"/>
            <a:ext cx="10963005" cy="576775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597A8F8-8F4A-2505-A34A-6A728379F7C5}"/>
              </a:ext>
            </a:extLst>
          </p:cNvPr>
          <p:cNvSpPr txBox="1"/>
          <p:nvPr/>
        </p:nvSpPr>
        <p:spPr>
          <a:xfrm>
            <a:off x="1828801" y="98474"/>
            <a:ext cx="862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>
                <a:solidFill>
                  <a:srgbClr val="002060"/>
                </a:solidFill>
              </a:rPr>
              <a:t>ADICIONANDO A LÓGICA</a:t>
            </a:r>
          </a:p>
        </p:txBody>
      </p:sp>
    </p:spTree>
    <p:extLst>
      <p:ext uri="{BB962C8B-B14F-4D97-AF65-F5344CB8AC3E}">
        <p14:creationId xmlns:p14="http://schemas.microsoft.com/office/powerpoint/2010/main" val="3600581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39DEF8-A681-9006-A873-0D22BEF11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375" y="661742"/>
            <a:ext cx="10134600" cy="570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955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AD9E4A-C796-A7F9-7C66-0B9DD674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663"/>
            <a:ext cx="12013809" cy="67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985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F1756BC-3449-7E16-8A89-DE7D5645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429" y="676587"/>
            <a:ext cx="10526485" cy="550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5865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70AB7E-B66D-A189-0536-0EC53669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39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D4605C17-7D45-4316-97B4-85AAA1482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661879"/>
            <a:ext cx="11000935" cy="553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FDE2AD-69CC-43A0-A7E2-C73258AE8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/>
              <a:t>IDE –DESENVOLVIMENTO ANDROID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7E9214-BEE8-4981-A529-69F5542862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pt-BR"/>
              <a:t>A tela está dividida basicamente em duas partes, do lado direito está aberto o código em </a:t>
            </a:r>
            <a:r>
              <a:rPr lang="pt-BR" err="1"/>
              <a:t>Kotlin</a:t>
            </a:r>
            <a:r>
              <a:rPr lang="pt-BR"/>
              <a:t> e, do lado esquerdo, a navegação de arquivos. Essa forma de separação é bem característica da </a:t>
            </a:r>
            <a:r>
              <a:rPr lang="pt-BR" err="1"/>
              <a:t>JetBrains</a:t>
            </a:r>
            <a:r>
              <a:rPr lang="pt-BR"/>
              <a:t>, que é a empresa criadora do Android Studio. Se você já utilizou alguma outra plataforma deles como </a:t>
            </a:r>
            <a:r>
              <a:rPr lang="pt-BR" err="1"/>
              <a:t>PhpStorm</a:t>
            </a:r>
            <a:r>
              <a:rPr lang="pt-BR"/>
              <a:t>, </a:t>
            </a:r>
            <a:r>
              <a:rPr lang="pt-BR" err="1"/>
              <a:t>PyCharm</a:t>
            </a:r>
            <a:r>
              <a:rPr lang="pt-BR"/>
              <a:t> ou </a:t>
            </a:r>
            <a:r>
              <a:rPr lang="pt-BR" err="1"/>
              <a:t>IntelliJ</a:t>
            </a:r>
            <a:r>
              <a:rPr lang="pt-BR"/>
              <a:t> você se familiarizará facilmente pois todas utilizam o mesmo padrão.</a:t>
            </a:r>
          </a:p>
          <a:p>
            <a:pPr algn="just"/>
            <a:r>
              <a:rPr lang="pt-BR"/>
              <a:t>Vamos focar por enquanto no lado esquerdo da tela. Repare que existe uma pasta chamada app e uma chamada </a:t>
            </a:r>
            <a:r>
              <a:rPr lang="pt-BR" err="1"/>
              <a:t>Gradle</a:t>
            </a:r>
            <a:r>
              <a:rPr lang="pt-BR"/>
              <a:t> Scripts . Vamos começar pela </a:t>
            </a:r>
            <a:r>
              <a:rPr lang="pt-BR" err="1"/>
              <a:t>Gradle</a:t>
            </a:r>
            <a:r>
              <a:rPr lang="pt-BR"/>
              <a:t> Scripts , clique duas vezes nela para mostrar os arquivos que ela contém</a:t>
            </a:r>
          </a:p>
        </p:txBody>
      </p:sp>
    </p:spTree>
    <p:extLst>
      <p:ext uri="{BB962C8B-B14F-4D97-AF65-F5344CB8AC3E}">
        <p14:creationId xmlns:p14="http://schemas.microsoft.com/office/powerpoint/2010/main" val="196806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Texto, Aplicativo, Word&#10;&#10;Descrição gerada automaticamente">
            <a:extLst>
              <a:ext uri="{FF2B5EF4-FFF2-40B4-BE49-F238E27FC236}">
                <a16:creationId xmlns:a16="http://schemas.microsoft.com/office/drawing/2014/main" id="{61FE9545-0A23-42D9-AF93-650D20A44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54" y="529132"/>
            <a:ext cx="10410092" cy="5799736"/>
          </a:xfrm>
          <a:prstGeom prst="rect">
            <a:avLst/>
          </a:prstGeom>
        </p:spPr>
      </p:pic>
      <p:sp>
        <p:nvSpPr>
          <p:cNvPr id="4" name="Seta: para a Esquerda 3">
            <a:extLst>
              <a:ext uri="{FF2B5EF4-FFF2-40B4-BE49-F238E27FC236}">
                <a16:creationId xmlns:a16="http://schemas.microsoft.com/office/drawing/2014/main" id="{DDED9864-AE98-4463-ABAA-9DA45B3DFDF4}"/>
              </a:ext>
            </a:extLst>
          </p:cNvPr>
          <p:cNvSpPr/>
          <p:nvPr/>
        </p:nvSpPr>
        <p:spPr>
          <a:xfrm>
            <a:off x="3151163" y="2546251"/>
            <a:ext cx="590843" cy="112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B48709AB-651D-4501-A583-11AA01358998}"/>
              </a:ext>
            </a:extLst>
          </p:cNvPr>
          <p:cNvSpPr/>
          <p:nvPr/>
        </p:nvSpPr>
        <p:spPr>
          <a:xfrm>
            <a:off x="3303563" y="2698651"/>
            <a:ext cx="590843" cy="11254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FD76A2155F3246B886EC6370A02385" ma:contentTypeVersion="3" ma:contentTypeDescription="Create a new document." ma:contentTypeScope="" ma:versionID="807b088c26a0f9d08a094a98369070c3">
  <xsd:schema xmlns:xsd="http://www.w3.org/2001/XMLSchema" xmlns:xs="http://www.w3.org/2001/XMLSchema" xmlns:p="http://schemas.microsoft.com/office/2006/metadata/properties" xmlns:ns2="70bf03d2-b474-4d0e-8565-8e542d7c5d73" targetNamespace="http://schemas.microsoft.com/office/2006/metadata/properties" ma:root="true" ma:fieldsID="40d7103e73ef966191f6eeab12b875e2" ns2:_="">
    <xsd:import namespace="70bf03d2-b474-4d0e-8565-8e542d7c5d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bf03d2-b474-4d0e-8565-8e542d7c5d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B029436-515B-4C19-B705-C98C1F169A65}">
  <ds:schemaRefs>
    <ds:schemaRef ds:uri="4792a495-fb95-4f0b-8901-82a62524481e"/>
    <ds:schemaRef ds:uri="6ade2dcc-c473-40cd-ac36-9b190514cac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5A743D8-567B-4740-9970-7F8C46FD9D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1D7619-D4F5-470B-B7F6-D57B2E9B0297}"/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Application>Microsoft Office PowerPoint</Application>
  <PresentationFormat>Widescreen</PresentationFormat>
  <Slides>67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Orgânico</vt:lpstr>
      <vt:lpstr>Linguagem  Kotlin Desenvolvimento Android</vt:lpstr>
      <vt:lpstr>Modelo de Activity: </vt:lpstr>
      <vt:lpstr>PowerPoint Presentation</vt:lpstr>
      <vt:lpstr>Cria o Projeto e Activity</vt:lpstr>
      <vt:lpstr>Cria o Projeto e Activity</vt:lpstr>
      <vt:lpstr>IDE do Android  Studio</vt:lpstr>
      <vt:lpstr>PowerPoint Presentation</vt:lpstr>
      <vt:lpstr>IDE –DESENVOLVIMENTO ANDROID</vt:lpstr>
      <vt:lpstr>PowerPoint Presentation</vt:lpstr>
      <vt:lpstr>IDE –DESENVOLVIMENTO ANDROID</vt:lpstr>
      <vt:lpstr>MODULO DE VISUALIZAÇÃO ANDROID</vt:lpstr>
      <vt:lpstr>CRIANDO UM EMULADOR ANDROID </vt:lpstr>
      <vt:lpstr>PowerPoint Presentation</vt:lpstr>
      <vt:lpstr>PowerPoint Presentation</vt:lpstr>
      <vt:lpstr>CRIANDO UM EMULADOR ANDROID </vt:lpstr>
      <vt:lpstr>PowerPoint Presentation</vt:lpstr>
      <vt:lpstr>CRIANDO UM EMULADOR ANDROID </vt:lpstr>
      <vt:lpstr>PowerPoint Presentation</vt:lpstr>
      <vt:lpstr>CRIANDO UM EMULADOR ANDROID </vt:lpstr>
      <vt:lpstr>PowerPoint Presentation</vt:lpstr>
      <vt:lpstr>CRIANDO UM EMULADOR ANDROID </vt:lpstr>
      <vt:lpstr>PowerPoint Presentation</vt:lpstr>
      <vt:lpstr>CRIANDO UM EMULADOR ANDROID </vt:lpstr>
      <vt:lpstr>EXECUTANDO O PROJETO </vt:lpstr>
      <vt:lpstr>PowerPoint Presentation</vt:lpstr>
      <vt:lpstr>PowerPoint Presentation</vt:lpstr>
      <vt:lpstr>ACTIVITIES</vt:lpstr>
      <vt:lpstr>ACTIVITIES</vt:lpstr>
      <vt:lpstr>ACTIVITIES</vt:lpstr>
      <vt:lpstr>ACTIVITIES</vt:lpstr>
      <vt:lpstr>Criando uma Activity</vt:lpstr>
      <vt:lpstr>Criando uma Activity</vt:lpstr>
      <vt:lpstr>Criando uma Activity</vt:lpstr>
      <vt:lpstr>Criando uma Activity</vt:lpstr>
      <vt:lpstr>Criando uma Activity</vt:lpstr>
      <vt:lpstr>Criando uma Activity</vt:lpstr>
      <vt:lpstr>PowerPoint Presentation</vt:lpstr>
      <vt:lpstr>Definindo o conteúdo de uma Activity</vt:lpstr>
      <vt:lpstr>PowerPoint Presentation</vt:lpstr>
      <vt:lpstr>Definindo o conteúdo de uma Activity</vt:lpstr>
      <vt:lpstr>Definindo o conteúdo de uma Activity</vt:lpstr>
      <vt:lpstr>Definindo o conteúdo de uma Activity</vt:lpstr>
      <vt:lpstr>ACESSANDO RECURSOS – CLASSE R</vt:lpstr>
      <vt:lpstr>ACESSANDO RECURSOS – CLASSE R</vt:lpstr>
      <vt:lpstr>ACESSANDO RECURSOS – CLASSE R</vt:lpstr>
      <vt:lpstr>VIEWS – COMPONENTES VISUAIS</vt:lpstr>
      <vt:lpstr>PowerPoint Presentation</vt:lpstr>
      <vt:lpstr>TextView (visualização de texto) </vt:lpstr>
      <vt:lpstr>PowerPoint Presentation</vt:lpstr>
      <vt:lpstr>EditText (edição de texto) </vt:lpstr>
      <vt:lpstr>PowerPoint Presentation</vt:lpstr>
      <vt:lpstr>Button (botão) </vt:lpstr>
      <vt:lpstr>PowerPoint Presentation</vt:lpstr>
      <vt:lpstr>LinearLayout (layout linear)</vt:lpstr>
      <vt:lpstr>PowerPoint Presentation</vt:lpstr>
      <vt:lpstr>Definindo a altura e a largura de uma View </vt:lpstr>
      <vt:lpstr>PowerPoint Presentation</vt:lpstr>
      <vt:lpstr>Definindo a altura e a largura de uma View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Linguagem  Kotlin Desenvolvimento Android</dc:title>
  <dc:creator>CARLOS ALBERTO PEREIRA DA SILVA</dc:creator>
  <cp:revision>1</cp:revision>
  <dcterms:created xsi:type="dcterms:W3CDTF">2022-01-20T18:24:18Z</dcterms:created>
  <dcterms:modified xsi:type="dcterms:W3CDTF">2023-06-04T20:42:55Z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0x010100A2FD76A2155F3246B886EC6370A02385</vt:lpwstr>
  </property>
</Properties>
</file>